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48" r:id="rId1"/>
  </p:sldMasterIdLst>
  <p:notesMasterIdLst>
    <p:notesMasterId r:id="rId36"/>
  </p:notesMasterIdLst>
  <p:sldIdLst>
    <p:sldId id="256" r:id="rId2"/>
    <p:sldId id="257" r:id="rId3"/>
    <p:sldId id="1266" r:id="rId4"/>
    <p:sldId id="1465" r:id="rId5"/>
    <p:sldId id="1403" r:id="rId6"/>
    <p:sldId id="1446" r:id="rId7"/>
    <p:sldId id="1466" r:id="rId8"/>
    <p:sldId id="1402" r:id="rId9"/>
    <p:sldId id="1467" r:id="rId10"/>
    <p:sldId id="1448" r:id="rId11"/>
    <p:sldId id="1469" r:id="rId12"/>
    <p:sldId id="1451" r:id="rId13"/>
    <p:sldId id="1235" r:id="rId14"/>
    <p:sldId id="1452" r:id="rId15"/>
    <p:sldId id="1453" r:id="rId16"/>
    <p:sldId id="1454" r:id="rId17"/>
    <p:sldId id="1455" r:id="rId18"/>
    <p:sldId id="1470" r:id="rId19"/>
    <p:sldId id="1450" r:id="rId20"/>
    <p:sldId id="1468" r:id="rId21"/>
    <p:sldId id="1457" r:id="rId22"/>
    <p:sldId id="1471" r:id="rId23"/>
    <p:sldId id="1445" r:id="rId24"/>
    <p:sldId id="1447" r:id="rId25"/>
    <p:sldId id="1458" r:id="rId26"/>
    <p:sldId id="1459" r:id="rId27"/>
    <p:sldId id="1472" r:id="rId28"/>
    <p:sldId id="1449" r:id="rId29"/>
    <p:sldId id="1456" r:id="rId30"/>
    <p:sldId id="1460" r:id="rId31"/>
    <p:sldId id="1117" r:id="rId32"/>
    <p:sldId id="1473" r:id="rId33"/>
    <p:sldId id="1476" r:id="rId34"/>
    <p:sldId id="915" r:id="rId35"/>
  </p:sldIdLst>
  <p:sldSz cx="12192000" cy="6858000"/>
  <p:notesSz cx="6858000" cy="9144000"/>
  <p:embeddedFontLst>
    <p:embeddedFont>
      <p:font typeface="Assistant" pitchFamily="2" charset="-79"/>
      <p:regular r:id="rId37"/>
      <p:bold r:id="rId38"/>
    </p:embeddedFont>
    <p:embeddedFont>
      <p:font typeface="Assistant Light" pitchFamily="2" charset="-79"/>
      <p:regular r:id="rId39"/>
    </p:embeddedFont>
    <p:embeddedFont>
      <p:font typeface="Calibri" panose="020F0502020204030204" pitchFamily="34" charset="0"/>
      <p:regular r:id="rId40"/>
      <p:bold r:id="rId41"/>
      <p:italic r:id="rId42"/>
      <p:boldItalic r:id="rId43"/>
    </p:embeddedFont>
  </p:embeddedFontLst>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82A4"/>
    <a:srgbClr val="D4902C"/>
    <a:srgbClr val="DC5024"/>
    <a:srgbClr val="34D42C"/>
    <a:srgbClr val="0D2F8F"/>
    <a:srgbClr val="1FA4B6"/>
    <a:srgbClr val="67D6E3"/>
    <a:srgbClr val="A538AD"/>
    <a:srgbClr val="1DB5BF"/>
    <a:srgbClr val="173A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0" autoAdjust="0"/>
    <p:restoredTop sz="93792" autoAdjust="0"/>
  </p:normalViewPr>
  <p:slideViewPr>
    <p:cSldViewPr snapToGrid="0">
      <p:cViewPr varScale="1">
        <p:scale>
          <a:sx n="54" d="100"/>
          <a:sy n="54" d="100"/>
        </p:scale>
        <p:origin x="64" y="328"/>
      </p:cViewPr>
      <p:guideLst>
        <p:guide orient="horz" pos="3317"/>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5.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
          <c:y val="7.9851880042286535E-2"/>
          <c:w val="1"/>
          <c:h val="0.85398016667819454"/>
        </c:manualLayout>
      </c:layout>
      <c:barChart>
        <c:barDir val="col"/>
        <c:grouping val="percentStacked"/>
        <c:varyColors val="0"/>
        <c:ser>
          <c:idx val="1"/>
          <c:order val="0"/>
          <c:tx>
            <c:strRef>
              <c:f>Sheet1!$A$2</c:f>
              <c:strCache>
                <c:ptCount val="1"/>
                <c:pt idx="0">
                  <c:v>מקובלת </c:v>
                </c:pt>
              </c:strCache>
            </c:strRef>
          </c:tx>
          <c:spPr>
            <a:solidFill>
              <a:srgbClr val="00B050"/>
            </a:solidFill>
            <a:ln>
              <a:noFill/>
            </a:ln>
            <a:effectLst/>
          </c:spPr>
          <c:invertIfNegative val="0"/>
          <c:dPt>
            <c:idx val="0"/>
            <c:invertIfNegative val="0"/>
            <c:bubble3D val="0"/>
            <c:extLst>
              <c:ext xmlns:c16="http://schemas.microsoft.com/office/drawing/2014/chart" uri="{C3380CC4-5D6E-409C-BE32-E72D297353CC}">
                <c16:uniqueId val="{00000000-BD6B-46C7-91B8-22412A81F114}"/>
              </c:ext>
            </c:extLst>
          </c:dPt>
          <c:dPt>
            <c:idx val="1"/>
            <c:invertIfNegative val="0"/>
            <c:bubble3D val="0"/>
            <c:spPr>
              <a:solidFill>
                <a:srgbClr val="00B050"/>
              </a:solidFill>
              <a:ln>
                <a:noFill/>
              </a:ln>
              <a:effectLst/>
            </c:spPr>
            <c:extLst>
              <c:ext xmlns:c16="http://schemas.microsoft.com/office/drawing/2014/chart" uri="{C3380CC4-5D6E-409C-BE32-E72D297353CC}">
                <c16:uniqueId val="{00000002-BD6B-46C7-91B8-22412A81F11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יהודים</c:v>
                </c:pt>
                <c:pt idx="1">
                  <c:v>חברה ערבית</c:v>
                </c:pt>
              </c:strCache>
            </c:strRef>
          </c:cat>
          <c:val>
            <c:numRef>
              <c:f>Sheet1!$B$2:$C$2</c:f>
              <c:numCache>
                <c:formatCode>0%</c:formatCode>
                <c:ptCount val="2"/>
                <c:pt idx="0">
                  <c:v>0.60909606586390985</c:v>
                </c:pt>
                <c:pt idx="1">
                  <c:v>0.39354015501617129</c:v>
                </c:pt>
              </c:numCache>
            </c:numRef>
          </c:val>
          <c:extLst>
            <c:ext xmlns:c16="http://schemas.microsoft.com/office/drawing/2014/chart" uri="{C3380CC4-5D6E-409C-BE32-E72D297353CC}">
              <c16:uniqueId val="{00000005-BD6B-46C7-91B8-22412A81F114}"/>
            </c:ext>
          </c:extLst>
        </c:ser>
        <c:ser>
          <c:idx val="0"/>
          <c:order val="1"/>
          <c:tx>
            <c:strRef>
              <c:f>Sheet1!$A$3</c:f>
              <c:strCache>
                <c:ptCount val="1"/>
                <c:pt idx="0">
                  <c:v>לא מקבלת</c:v>
                </c:pt>
              </c:strCache>
            </c:strRef>
          </c:tx>
          <c:spPr>
            <a:solidFill>
              <a:srgbClr val="FF0000"/>
            </a:solidFill>
            <a:ln>
              <a:solidFill>
                <a:schemeClr val="accent3">
                  <a:lumMod val="60000"/>
                  <a:lumOff val="40000"/>
                </a:schemeClr>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יהודים</c:v>
                </c:pt>
                <c:pt idx="1">
                  <c:v>חברה ערבית</c:v>
                </c:pt>
              </c:strCache>
            </c:strRef>
          </c:cat>
          <c:val>
            <c:numRef>
              <c:f>Sheet1!$B$3:$C$3</c:f>
              <c:numCache>
                <c:formatCode>0%</c:formatCode>
                <c:ptCount val="2"/>
                <c:pt idx="0">
                  <c:v>0.31412587154080601</c:v>
                </c:pt>
                <c:pt idx="1">
                  <c:v>0.39006462141108567</c:v>
                </c:pt>
              </c:numCache>
            </c:numRef>
          </c:val>
          <c:extLst>
            <c:ext xmlns:c16="http://schemas.microsoft.com/office/drawing/2014/chart" uri="{C3380CC4-5D6E-409C-BE32-E72D297353CC}">
              <c16:uniqueId val="{00000006-BD6B-46C7-91B8-22412A81F114}"/>
            </c:ext>
          </c:extLst>
        </c:ser>
        <c:ser>
          <c:idx val="2"/>
          <c:order val="2"/>
          <c:tx>
            <c:strRef>
              <c:f>Sheet1!$A$4</c:f>
              <c:strCache>
                <c:ptCount val="1"/>
                <c:pt idx="0">
                  <c:v>לא יודע</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יהודים</c:v>
                </c:pt>
                <c:pt idx="1">
                  <c:v>חברה ערבית</c:v>
                </c:pt>
              </c:strCache>
            </c:strRef>
          </c:cat>
          <c:val>
            <c:numRef>
              <c:f>Sheet1!$B$4:$C$4</c:f>
              <c:numCache>
                <c:formatCode>0%</c:formatCode>
                <c:ptCount val="2"/>
                <c:pt idx="0">
                  <c:v>7.6778062595285634E-2</c:v>
                </c:pt>
                <c:pt idx="1">
                  <c:v>0.21639522357274538</c:v>
                </c:pt>
              </c:numCache>
            </c:numRef>
          </c:val>
          <c:extLst>
            <c:ext xmlns:c16="http://schemas.microsoft.com/office/drawing/2014/chart" uri="{C3380CC4-5D6E-409C-BE32-E72D297353CC}">
              <c16:uniqueId val="{00000007-BD6B-46C7-91B8-22412A81F114}"/>
            </c:ext>
          </c:extLst>
        </c:ser>
        <c:dLbls>
          <c:dLblPos val="inEnd"/>
          <c:showLegendKey val="0"/>
          <c:showVal val="1"/>
          <c:showCatName val="0"/>
          <c:showSerName val="0"/>
          <c:showPercent val="0"/>
          <c:showBubbleSize val="0"/>
        </c:dLbls>
        <c:gapWidth val="150"/>
        <c:overlap val="100"/>
        <c:axId val="29872128"/>
        <c:axId val="29873664"/>
      </c:barChart>
      <c:catAx>
        <c:axId val="29872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he-IL"/>
          </a:p>
        </c:txPr>
        <c:crossAx val="29873664"/>
        <c:crosses val="autoZero"/>
        <c:auto val="1"/>
        <c:lblAlgn val="ctr"/>
        <c:lblOffset val="100"/>
        <c:noMultiLvlLbl val="0"/>
      </c:catAx>
      <c:valAx>
        <c:axId val="2987366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98721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810196586448711E-2"/>
          <c:y val="8.7424161189633226E-2"/>
          <c:w val="0.91836330729729998"/>
          <c:h val="0.83799622600499923"/>
        </c:manualLayout>
      </c:layout>
      <c:barChart>
        <c:barDir val="col"/>
        <c:grouping val="percentStacked"/>
        <c:varyColors val="0"/>
        <c:ser>
          <c:idx val="1"/>
          <c:order val="0"/>
          <c:tx>
            <c:strRef>
              <c:f>Sheet1!$A$2</c:f>
              <c:strCache>
                <c:ptCount val="1"/>
                <c:pt idx="0">
                  <c:v>תדירות הביקורים שלי עלתה</c:v>
                </c:pt>
              </c:strCache>
            </c:strRef>
          </c:tx>
          <c:spPr>
            <a:solidFill>
              <a:srgbClr val="00B05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יהודים</c:v>
                </c:pt>
                <c:pt idx="1">
                  <c:v>חברה ערבית</c:v>
                </c:pt>
              </c:strCache>
            </c:strRef>
          </c:cat>
          <c:val>
            <c:numRef>
              <c:f>Sheet1!$B$2:$C$2</c:f>
              <c:numCache>
                <c:formatCode>0%</c:formatCode>
                <c:ptCount val="2"/>
                <c:pt idx="0">
                  <c:v>1.1550079938516901E-2</c:v>
                </c:pt>
                <c:pt idx="1">
                  <c:v>4.1690785952699289E-2</c:v>
                </c:pt>
              </c:numCache>
            </c:numRef>
          </c:val>
          <c:extLst>
            <c:ext xmlns:c16="http://schemas.microsoft.com/office/drawing/2014/chart" uri="{C3380CC4-5D6E-409C-BE32-E72D297353CC}">
              <c16:uniqueId val="{00000000-7170-4565-B1A1-6BCBDBA05D1C}"/>
            </c:ext>
          </c:extLst>
        </c:ser>
        <c:ser>
          <c:idx val="0"/>
          <c:order val="1"/>
          <c:tx>
            <c:strRef>
              <c:f>Sheet1!$A$3</c:f>
              <c:strCache>
                <c:ptCount val="1"/>
                <c:pt idx="0">
                  <c:v>תדירות הביקורים שלי לא השתנתה</c:v>
                </c:pt>
              </c:strCache>
            </c:strRef>
          </c:tx>
          <c:spPr>
            <a:solidFill>
              <a:srgbClr val="FFC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יהודים</c:v>
                </c:pt>
                <c:pt idx="1">
                  <c:v>חברה ערבית</c:v>
                </c:pt>
              </c:strCache>
            </c:strRef>
          </c:cat>
          <c:val>
            <c:numRef>
              <c:f>Sheet1!$B$3:$C$3</c:f>
              <c:numCache>
                <c:formatCode>0%</c:formatCode>
                <c:ptCount val="2"/>
                <c:pt idx="0">
                  <c:v>0.18279722006626384</c:v>
                </c:pt>
                <c:pt idx="1">
                  <c:v>0.37684910567131724</c:v>
                </c:pt>
              </c:numCache>
            </c:numRef>
          </c:val>
          <c:extLst>
            <c:ext xmlns:c16="http://schemas.microsoft.com/office/drawing/2014/chart" uri="{C3380CC4-5D6E-409C-BE32-E72D297353CC}">
              <c16:uniqueId val="{00000001-7170-4565-B1A1-6BCBDBA05D1C}"/>
            </c:ext>
          </c:extLst>
        </c:ser>
        <c:ser>
          <c:idx val="3"/>
          <c:order val="2"/>
          <c:tx>
            <c:strRef>
              <c:f>Sheet1!$A$4</c:f>
              <c:strCache>
                <c:ptCount val="1"/>
                <c:pt idx="0">
                  <c:v>תדירות הביקורים שלי פחתה</c:v>
                </c:pt>
              </c:strCache>
            </c:strRef>
          </c:tx>
          <c:spPr>
            <a:solidFill>
              <a:srgbClr val="FF0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יהודים</c:v>
                </c:pt>
                <c:pt idx="1">
                  <c:v>חברה ערבית</c:v>
                </c:pt>
              </c:strCache>
            </c:strRef>
          </c:cat>
          <c:val>
            <c:numRef>
              <c:f>Sheet1!$B$4:$C$4</c:f>
              <c:numCache>
                <c:formatCode>0%</c:formatCode>
                <c:ptCount val="2"/>
                <c:pt idx="0">
                  <c:v>0.31150028420791143</c:v>
                </c:pt>
                <c:pt idx="1">
                  <c:v>0.34061929721729178</c:v>
                </c:pt>
              </c:numCache>
            </c:numRef>
          </c:val>
          <c:extLst>
            <c:ext xmlns:c16="http://schemas.microsoft.com/office/drawing/2014/chart" uri="{C3380CC4-5D6E-409C-BE32-E72D297353CC}">
              <c16:uniqueId val="{00000002-7170-4565-B1A1-6BCBDBA05D1C}"/>
            </c:ext>
          </c:extLst>
        </c:ser>
        <c:ser>
          <c:idx val="5"/>
          <c:order val="3"/>
          <c:tx>
            <c:strRef>
              <c:f>Sheet1!$A$5</c:f>
              <c:strCache>
                <c:ptCount val="1"/>
                <c:pt idx="0">
                  <c:v>לא רלוונטי / לא נוהג לבקר</c:v>
                </c:pt>
              </c:strCache>
            </c:strRef>
          </c:tx>
          <c:spPr>
            <a:solidFill>
              <a:schemeClr val="bg1">
                <a:lumMod val="75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יהודים</c:v>
                </c:pt>
                <c:pt idx="1">
                  <c:v>חברה ערבית</c:v>
                </c:pt>
              </c:strCache>
            </c:strRef>
          </c:cat>
          <c:val>
            <c:numRef>
              <c:f>Sheet1!$B$5:$C$5</c:f>
              <c:numCache>
                <c:formatCode>0%</c:formatCode>
                <c:ptCount val="2"/>
                <c:pt idx="0">
                  <c:v>0.49415241578730906</c:v>
                </c:pt>
                <c:pt idx="1">
                  <c:v>0.24084081115869405</c:v>
                </c:pt>
              </c:numCache>
            </c:numRef>
          </c:val>
          <c:extLst>
            <c:ext xmlns:c16="http://schemas.microsoft.com/office/drawing/2014/chart" uri="{C3380CC4-5D6E-409C-BE32-E72D297353CC}">
              <c16:uniqueId val="{00000003-7170-4565-B1A1-6BCBDBA05D1C}"/>
            </c:ext>
          </c:extLst>
        </c:ser>
        <c:dLbls>
          <c:showLegendKey val="0"/>
          <c:showVal val="0"/>
          <c:showCatName val="0"/>
          <c:showSerName val="0"/>
          <c:showPercent val="0"/>
          <c:showBubbleSize val="0"/>
        </c:dLbls>
        <c:gapWidth val="100"/>
        <c:overlap val="100"/>
        <c:axId val="1911776416"/>
        <c:axId val="1721245504"/>
      </c:barChart>
      <c:catAx>
        <c:axId val="19117764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e-IL"/>
          </a:p>
        </c:txPr>
        <c:crossAx val="1721245504"/>
        <c:crosses val="autoZero"/>
        <c:auto val="1"/>
        <c:lblAlgn val="ctr"/>
        <c:lblOffset val="100"/>
        <c:noMultiLvlLbl val="0"/>
      </c:catAx>
      <c:valAx>
        <c:axId val="17212455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19117764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
          <c:y val="7.9851880042286535E-2"/>
          <c:w val="1"/>
          <c:h val="0.85398016667819454"/>
        </c:manualLayout>
      </c:layout>
      <c:barChart>
        <c:barDir val="col"/>
        <c:grouping val="percentStacked"/>
        <c:varyColors val="0"/>
        <c:ser>
          <c:idx val="1"/>
          <c:order val="0"/>
          <c:tx>
            <c:strRef>
              <c:f>Sheet1!$A$2</c:f>
              <c:strCache>
                <c:ptCount val="1"/>
                <c:pt idx="0">
                  <c:v>גילויי העוינות התגברו מאד</c:v>
                </c:pt>
              </c:strCache>
            </c:strRef>
          </c:tx>
          <c:spPr>
            <a:solidFill>
              <a:srgbClr val="FF0000"/>
            </a:solidFill>
            <a:ln>
              <a:noFill/>
            </a:ln>
            <a:effectLst/>
          </c:spPr>
          <c:invertIfNegative val="0"/>
          <c:dPt>
            <c:idx val="0"/>
            <c:invertIfNegative val="0"/>
            <c:bubble3D val="0"/>
            <c:extLst>
              <c:ext xmlns:c16="http://schemas.microsoft.com/office/drawing/2014/chart" uri="{C3380CC4-5D6E-409C-BE32-E72D297353CC}">
                <c16:uniqueId val="{00000000-4DC7-421C-9FB9-ECAFE4E418FE}"/>
              </c:ext>
            </c:extLst>
          </c:dPt>
          <c:dPt>
            <c:idx val="1"/>
            <c:invertIfNegative val="0"/>
            <c:bubble3D val="0"/>
            <c:spPr>
              <a:solidFill>
                <a:srgbClr val="FF0000"/>
              </a:solidFill>
              <a:ln>
                <a:noFill/>
              </a:ln>
              <a:effectLst/>
            </c:spPr>
            <c:extLst>
              <c:ext xmlns:c16="http://schemas.microsoft.com/office/drawing/2014/chart" uri="{C3380CC4-5D6E-409C-BE32-E72D297353CC}">
                <c16:uniqueId val="{00000002-4DC7-421C-9FB9-ECAFE4E418FE}"/>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יהודים</c:v>
                </c:pt>
                <c:pt idx="1">
                  <c:v>חברה ערבית</c:v>
                </c:pt>
              </c:strCache>
            </c:strRef>
          </c:cat>
          <c:val>
            <c:numRef>
              <c:f>Sheet1!$B$2:$C$2</c:f>
              <c:numCache>
                <c:formatCode>0%</c:formatCode>
                <c:ptCount val="2"/>
                <c:pt idx="0">
                  <c:v>0.15013310912894856</c:v>
                </c:pt>
                <c:pt idx="1">
                  <c:v>0.11679509448514144</c:v>
                </c:pt>
              </c:numCache>
            </c:numRef>
          </c:val>
          <c:extLst>
            <c:ext xmlns:c16="http://schemas.microsoft.com/office/drawing/2014/chart" uri="{C3380CC4-5D6E-409C-BE32-E72D297353CC}">
              <c16:uniqueId val="{00000005-4DC7-421C-9FB9-ECAFE4E418FE}"/>
            </c:ext>
          </c:extLst>
        </c:ser>
        <c:ser>
          <c:idx val="0"/>
          <c:order val="1"/>
          <c:tx>
            <c:strRef>
              <c:f>Sheet1!$A$3</c:f>
              <c:strCache>
                <c:ptCount val="1"/>
                <c:pt idx="0">
                  <c:v>גילויי העוינות די התגברו  </c:v>
                </c:pt>
              </c:strCache>
            </c:strRef>
          </c:tx>
          <c:spPr>
            <a:solidFill>
              <a:srgbClr val="FFC000"/>
            </a:solidFill>
            <a:ln>
              <a:solidFill>
                <a:schemeClr val="accent3">
                  <a:lumMod val="60000"/>
                  <a:lumOff val="40000"/>
                </a:schemeClr>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יהודים</c:v>
                </c:pt>
                <c:pt idx="1">
                  <c:v>חברה ערבית</c:v>
                </c:pt>
              </c:strCache>
            </c:strRef>
          </c:cat>
          <c:val>
            <c:numRef>
              <c:f>Sheet1!$B$3:$C$3</c:f>
              <c:numCache>
                <c:formatCode>0%</c:formatCode>
                <c:ptCount val="2"/>
                <c:pt idx="0">
                  <c:v>0.23274380345435033</c:v>
                </c:pt>
                <c:pt idx="1">
                  <c:v>0.21521227513759167</c:v>
                </c:pt>
              </c:numCache>
            </c:numRef>
          </c:val>
          <c:extLst>
            <c:ext xmlns:c16="http://schemas.microsoft.com/office/drawing/2014/chart" uri="{C3380CC4-5D6E-409C-BE32-E72D297353CC}">
              <c16:uniqueId val="{00000006-4DC7-421C-9FB9-ECAFE4E418FE}"/>
            </c:ext>
          </c:extLst>
        </c:ser>
        <c:ser>
          <c:idx val="3"/>
          <c:order val="2"/>
          <c:tx>
            <c:strRef>
              <c:f>Sheet1!$A$4</c:f>
              <c:strCache>
                <c:ptCount val="1"/>
                <c:pt idx="0">
                  <c:v>גילויי העוינות לא השתנו </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יהודים</c:v>
                </c:pt>
                <c:pt idx="1">
                  <c:v>חברה ערבית</c:v>
                </c:pt>
              </c:strCache>
            </c:strRef>
          </c:cat>
          <c:val>
            <c:numRef>
              <c:f>Sheet1!$B$4:$C$4</c:f>
              <c:numCache>
                <c:formatCode>0%</c:formatCode>
                <c:ptCount val="2"/>
                <c:pt idx="0">
                  <c:v>0.34387455870659933</c:v>
                </c:pt>
                <c:pt idx="1">
                  <c:v>0.23421792348758211</c:v>
                </c:pt>
              </c:numCache>
            </c:numRef>
          </c:val>
          <c:extLst>
            <c:ext xmlns:c16="http://schemas.microsoft.com/office/drawing/2014/chart" uri="{C3380CC4-5D6E-409C-BE32-E72D297353CC}">
              <c16:uniqueId val="{00000008-4DC7-421C-9FB9-ECAFE4E418FE}"/>
            </c:ext>
          </c:extLst>
        </c:ser>
        <c:ser>
          <c:idx val="4"/>
          <c:order val="3"/>
          <c:tx>
            <c:strRef>
              <c:f>Sheet1!$A$5</c:f>
              <c:strCache>
                <c:ptCount val="1"/>
                <c:pt idx="0">
                  <c:v>גילויי העוינות די נחלשו</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יהודים</c:v>
                </c:pt>
                <c:pt idx="1">
                  <c:v>חברה ערבית</c:v>
                </c:pt>
              </c:strCache>
            </c:strRef>
          </c:cat>
          <c:val>
            <c:numRef>
              <c:f>Sheet1!$B$5:$C$5</c:f>
              <c:numCache>
                <c:formatCode>0%</c:formatCode>
                <c:ptCount val="2"/>
                <c:pt idx="0">
                  <c:v>3.9820087753255969E-2</c:v>
                </c:pt>
                <c:pt idx="1">
                  <c:v>2.9073506314960799E-2</c:v>
                </c:pt>
              </c:numCache>
            </c:numRef>
          </c:val>
          <c:extLst>
            <c:ext xmlns:c16="http://schemas.microsoft.com/office/drawing/2014/chart" uri="{C3380CC4-5D6E-409C-BE32-E72D297353CC}">
              <c16:uniqueId val="{00000009-4DC7-421C-9FB9-ECAFE4E418FE}"/>
            </c:ext>
          </c:extLst>
        </c:ser>
        <c:ser>
          <c:idx val="6"/>
          <c:order val="4"/>
          <c:tx>
            <c:strRef>
              <c:f>Sheet1!$A$6</c:f>
              <c:strCache>
                <c:ptCount val="1"/>
                <c:pt idx="0">
                  <c:v>גילויי העוינות נחלשו מאד</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יהודים</c:v>
                </c:pt>
                <c:pt idx="1">
                  <c:v>חברה ערבית</c:v>
                </c:pt>
              </c:strCache>
            </c:strRef>
          </c:cat>
          <c:val>
            <c:numRef>
              <c:f>Sheet1!$B$6:$C$6</c:f>
              <c:numCache>
                <c:formatCode>0%</c:formatCode>
                <c:ptCount val="2"/>
                <c:pt idx="0">
                  <c:v>2.0046045078974943E-2</c:v>
                </c:pt>
                <c:pt idx="1">
                  <c:v>3.215604423104701E-2</c:v>
                </c:pt>
              </c:numCache>
            </c:numRef>
          </c:val>
          <c:extLst>
            <c:ext xmlns:c16="http://schemas.microsoft.com/office/drawing/2014/chart" uri="{C3380CC4-5D6E-409C-BE32-E72D297353CC}">
              <c16:uniqueId val="{0000000B-4DC7-421C-9FB9-ECAFE4E418FE}"/>
            </c:ext>
          </c:extLst>
        </c:ser>
        <c:ser>
          <c:idx val="2"/>
          <c:order val="5"/>
          <c:tx>
            <c:strRef>
              <c:f>Sheet1!$A$7</c:f>
              <c:strCache>
                <c:ptCount val="1"/>
                <c:pt idx="0">
                  <c:v>לא יודע</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יהודים</c:v>
                </c:pt>
                <c:pt idx="1">
                  <c:v>חברה ערבית</c:v>
                </c:pt>
              </c:strCache>
            </c:strRef>
          </c:cat>
          <c:val>
            <c:numRef>
              <c:f>Sheet1!$B$7:$C$7</c:f>
              <c:numCache>
                <c:formatCode>0%</c:formatCode>
                <c:ptCount val="2"/>
                <c:pt idx="0">
                  <c:v>0.21338239587787228</c:v>
                </c:pt>
                <c:pt idx="1">
                  <c:v>0.37254515634367924</c:v>
                </c:pt>
              </c:numCache>
            </c:numRef>
          </c:val>
          <c:extLst>
            <c:ext xmlns:c16="http://schemas.microsoft.com/office/drawing/2014/chart" uri="{C3380CC4-5D6E-409C-BE32-E72D297353CC}">
              <c16:uniqueId val="{00000003-8579-4EC6-9332-9989E44E0039}"/>
            </c:ext>
          </c:extLst>
        </c:ser>
        <c:dLbls>
          <c:dLblPos val="inEnd"/>
          <c:showLegendKey val="0"/>
          <c:showVal val="1"/>
          <c:showCatName val="0"/>
          <c:showSerName val="0"/>
          <c:showPercent val="0"/>
          <c:showBubbleSize val="0"/>
        </c:dLbls>
        <c:gapWidth val="150"/>
        <c:overlap val="100"/>
        <c:axId val="29872128"/>
        <c:axId val="29873664"/>
      </c:barChart>
      <c:catAx>
        <c:axId val="29872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he-IL"/>
          </a:p>
        </c:txPr>
        <c:crossAx val="29873664"/>
        <c:crosses val="autoZero"/>
        <c:auto val="1"/>
        <c:lblAlgn val="ctr"/>
        <c:lblOffset val="100"/>
        <c:noMultiLvlLbl val="0"/>
      </c:catAx>
      <c:valAx>
        <c:axId val="2987366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98721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
          <c:y val="7.9851880042286535E-2"/>
          <c:w val="1"/>
          <c:h val="0.85398016667819454"/>
        </c:manualLayout>
      </c:layout>
      <c:barChart>
        <c:barDir val="col"/>
        <c:grouping val="percentStacked"/>
        <c:varyColors val="0"/>
        <c:ser>
          <c:idx val="1"/>
          <c:order val="0"/>
          <c:tx>
            <c:strRef>
              <c:f>Sheet1!$A$2</c:f>
              <c:strCache>
                <c:ptCount val="1"/>
                <c:pt idx="0">
                  <c:v>יתגברו </c:v>
                </c:pt>
              </c:strCache>
            </c:strRef>
          </c:tx>
          <c:spPr>
            <a:solidFill>
              <a:srgbClr val="FF0000"/>
            </a:solidFill>
            <a:ln>
              <a:noFill/>
            </a:ln>
            <a:effectLst/>
          </c:spPr>
          <c:invertIfNegative val="0"/>
          <c:dPt>
            <c:idx val="0"/>
            <c:invertIfNegative val="0"/>
            <c:bubble3D val="0"/>
            <c:extLst>
              <c:ext xmlns:c16="http://schemas.microsoft.com/office/drawing/2014/chart" uri="{C3380CC4-5D6E-409C-BE32-E72D297353CC}">
                <c16:uniqueId val="{00000000-4DC7-421C-9FB9-ECAFE4E418FE}"/>
              </c:ext>
            </c:extLst>
          </c:dPt>
          <c:dPt>
            <c:idx val="1"/>
            <c:invertIfNegative val="0"/>
            <c:bubble3D val="0"/>
            <c:spPr>
              <a:solidFill>
                <a:srgbClr val="FF0000"/>
              </a:solidFill>
              <a:ln>
                <a:noFill/>
              </a:ln>
              <a:effectLst/>
            </c:spPr>
            <c:extLst>
              <c:ext xmlns:c16="http://schemas.microsoft.com/office/drawing/2014/chart" uri="{C3380CC4-5D6E-409C-BE32-E72D297353CC}">
                <c16:uniqueId val="{00000002-4DC7-421C-9FB9-ECAFE4E418FE}"/>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יהודים</c:v>
                </c:pt>
                <c:pt idx="1">
                  <c:v>חברה ערבית</c:v>
                </c:pt>
              </c:strCache>
            </c:strRef>
          </c:cat>
          <c:val>
            <c:numRef>
              <c:f>Sheet1!$B$2:$C$2</c:f>
              <c:numCache>
                <c:formatCode>0%</c:formatCode>
                <c:ptCount val="2"/>
                <c:pt idx="0">
                  <c:v>0.81474388753741378</c:v>
                </c:pt>
                <c:pt idx="1">
                  <c:v>0.69795645069313383</c:v>
                </c:pt>
              </c:numCache>
            </c:numRef>
          </c:val>
          <c:extLst>
            <c:ext xmlns:c16="http://schemas.microsoft.com/office/drawing/2014/chart" uri="{C3380CC4-5D6E-409C-BE32-E72D297353CC}">
              <c16:uniqueId val="{00000005-4DC7-421C-9FB9-ECAFE4E418FE}"/>
            </c:ext>
          </c:extLst>
        </c:ser>
        <c:ser>
          <c:idx val="0"/>
          <c:order val="1"/>
          <c:tx>
            <c:strRef>
              <c:f>Sheet1!$A$3</c:f>
              <c:strCache>
                <c:ptCount val="1"/>
                <c:pt idx="0">
                  <c:v>יחלשו </c:v>
                </c:pt>
              </c:strCache>
            </c:strRef>
          </c:tx>
          <c:spPr>
            <a:solidFill>
              <a:srgbClr val="92D050"/>
            </a:solidFill>
            <a:ln>
              <a:solidFill>
                <a:schemeClr val="accent3">
                  <a:lumMod val="60000"/>
                  <a:lumOff val="40000"/>
                </a:schemeClr>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יהודים</c:v>
                </c:pt>
                <c:pt idx="1">
                  <c:v>חברה ערבית</c:v>
                </c:pt>
              </c:strCache>
            </c:strRef>
          </c:cat>
          <c:val>
            <c:numRef>
              <c:f>Sheet1!$B$3:$C$3</c:f>
              <c:numCache>
                <c:formatCode>0%</c:formatCode>
                <c:ptCount val="2"/>
                <c:pt idx="0">
                  <c:v>6.4179583024145392E-2</c:v>
                </c:pt>
                <c:pt idx="1">
                  <c:v>6.0535934758392113E-2</c:v>
                </c:pt>
              </c:numCache>
            </c:numRef>
          </c:val>
          <c:extLst>
            <c:ext xmlns:c16="http://schemas.microsoft.com/office/drawing/2014/chart" uri="{C3380CC4-5D6E-409C-BE32-E72D297353CC}">
              <c16:uniqueId val="{00000006-4DC7-421C-9FB9-ECAFE4E418FE}"/>
            </c:ext>
          </c:extLst>
        </c:ser>
        <c:ser>
          <c:idx val="2"/>
          <c:order val="2"/>
          <c:tx>
            <c:strRef>
              <c:f>Sheet1!$A$4</c:f>
              <c:strCache>
                <c:ptCount val="1"/>
                <c:pt idx="0">
                  <c:v>לא יודע</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יהודים</c:v>
                </c:pt>
                <c:pt idx="1">
                  <c:v>חברה ערבית</c:v>
                </c:pt>
              </c:strCache>
            </c:strRef>
          </c:cat>
          <c:val>
            <c:numRef>
              <c:f>Sheet1!$B$4:$C$4</c:f>
              <c:numCache>
                <c:formatCode>0%</c:formatCode>
                <c:ptCount val="2"/>
                <c:pt idx="0">
                  <c:v>0.12107652943844101</c:v>
                </c:pt>
                <c:pt idx="1">
                  <c:v>0.24150761454847347</c:v>
                </c:pt>
              </c:numCache>
            </c:numRef>
          </c:val>
          <c:extLst>
            <c:ext xmlns:c16="http://schemas.microsoft.com/office/drawing/2014/chart" uri="{C3380CC4-5D6E-409C-BE32-E72D297353CC}">
              <c16:uniqueId val="{00000007-4DC7-421C-9FB9-ECAFE4E418FE}"/>
            </c:ext>
          </c:extLst>
        </c:ser>
        <c:dLbls>
          <c:dLblPos val="inEnd"/>
          <c:showLegendKey val="0"/>
          <c:showVal val="1"/>
          <c:showCatName val="0"/>
          <c:showSerName val="0"/>
          <c:showPercent val="0"/>
          <c:showBubbleSize val="0"/>
        </c:dLbls>
        <c:gapWidth val="150"/>
        <c:overlap val="100"/>
        <c:axId val="29872128"/>
        <c:axId val="29873664"/>
      </c:barChart>
      <c:catAx>
        <c:axId val="29872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he-IL"/>
          </a:p>
        </c:txPr>
        <c:crossAx val="29873664"/>
        <c:crosses val="autoZero"/>
        <c:auto val="1"/>
        <c:lblAlgn val="ctr"/>
        <c:lblOffset val="100"/>
        <c:noMultiLvlLbl val="0"/>
      </c:catAx>
      <c:valAx>
        <c:axId val="2987366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98721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810196586448711E-2"/>
          <c:y val="8.0086785173955524E-2"/>
          <c:w val="0.91836330729729998"/>
          <c:h val="0.70811475270924429"/>
        </c:manualLayout>
      </c:layout>
      <c:barChart>
        <c:barDir val="col"/>
        <c:grouping val="percentStacked"/>
        <c:varyColors val="0"/>
        <c:ser>
          <c:idx val="1"/>
          <c:order val="0"/>
          <c:tx>
            <c:strRef>
              <c:f>Sheet1!$A$3</c:f>
              <c:strCache>
                <c:ptCount val="1"/>
                <c:pt idx="0">
                  <c:v>מסכים בהחלט</c:v>
                </c:pt>
              </c:strCache>
            </c:strRef>
          </c:tx>
          <c:spPr>
            <a:solidFill>
              <a:srgbClr val="00B050"/>
            </a:solidFill>
            <a:ln w="19050">
              <a:solidFill>
                <a:schemeClr val="lt1"/>
              </a:solidFill>
            </a:ln>
            <a:effectLst/>
          </c:spPr>
          <c:invertIfNegative val="0"/>
          <c:dPt>
            <c:idx val="2"/>
            <c:invertIfNegative val="0"/>
            <c:bubble3D val="0"/>
            <c:spPr>
              <a:solidFill>
                <a:srgbClr val="00B050"/>
              </a:solidFill>
              <a:ln w="19050">
                <a:solidFill>
                  <a:schemeClr val="lt1"/>
                </a:solidFill>
              </a:ln>
              <a:effectLst/>
            </c:spPr>
            <c:extLst>
              <c:ext xmlns:c16="http://schemas.microsoft.com/office/drawing/2014/chart" uri="{C3380CC4-5D6E-409C-BE32-E72D297353CC}">
                <c16:uniqueId val="{00000001-F4C0-410D-916B-8227BB086ED9}"/>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Sheet1!$B$1:$E$2</c:f>
              <c:multiLvlStrCache>
                <c:ptCount val="4"/>
                <c:lvl>
                  <c:pt idx="0">
                    <c:v>יהודים</c:v>
                  </c:pt>
                  <c:pt idx="1">
                    <c:v>חברה ערבית</c:v>
                  </c:pt>
                  <c:pt idx="2">
                    <c:v>יהודים</c:v>
                  </c:pt>
                  <c:pt idx="3">
                    <c:v>חברה ערבית</c:v>
                  </c:pt>
                </c:lvl>
                <c:lvl>
                  <c:pt idx="0">
                    <c:v>המסרים שמועברים בעברית ברשתות החברתיות מפיצים שנאה בעיקר כנגד ערבים אזרחי ישראל</c:v>
                  </c:pt>
                  <c:pt idx="2">
                    <c:v>המסרים שמועברים בערבית ברשתות החברתיות מפיצים שנאה בעיקר כנגד  היהודים בישראל</c:v>
                  </c:pt>
                </c:lvl>
              </c:multiLvlStrCache>
            </c:multiLvlStrRef>
          </c:cat>
          <c:val>
            <c:numRef>
              <c:f>Sheet1!$B$3:$E$3</c:f>
              <c:numCache>
                <c:formatCode>0%</c:formatCode>
                <c:ptCount val="4"/>
                <c:pt idx="0">
                  <c:v>4.6123852990902721E-2</c:v>
                </c:pt>
                <c:pt idx="1">
                  <c:v>0.11734525945224354</c:v>
                </c:pt>
                <c:pt idx="2">
                  <c:v>0.40283210584195134</c:v>
                </c:pt>
                <c:pt idx="3">
                  <c:v>6.585582782963656E-2</c:v>
                </c:pt>
              </c:numCache>
            </c:numRef>
          </c:val>
          <c:extLst>
            <c:ext xmlns:c16="http://schemas.microsoft.com/office/drawing/2014/chart" uri="{C3380CC4-5D6E-409C-BE32-E72D297353CC}">
              <c16:uniqueId val="{00000002-F4C0-410D-916B-8227BB086ED9}"/>
            </c:ext>
          </c:extLst>
        </c:ser>
        <c:ser>
          <c:idx val="0"/>
          <c:order val="1"/>
          <c:tx>
            <c:strRef>
              <c:f>Sheet1!$A$4</c:f>
              <c:strCache>
                <c:ptCount val="1"/>
                <c:pt idx="0">
                  <c:v>די מסכים</c:v>
                </c:pt>
              </c:strCache>
            </c:strRef>
          </c:tx>
          <c:spPr>
            <a:solidFill>
              <a:srgbClr val="92D050"/>
            </a:solidFill>
            <a:ln w="19050">
              <a:solidFill>
                <a:schemeClr val="lt1"/>
              </a:solidFill>
            </a:ln>
            <a:effectLst/>
          </c:spPr>
          <c:invertIfNegative val="0"/>
          <c:dPt>
            <c:idx val="2"/>
            <c:invertIfNegative val="0"/>
            <c:bubble3D val="0"/>
            <c:spPr>
              <a:solidFill>
                <a:srgbClr val="92D050"/>
              </a:solidFill>
              <a:ln w="19050">
                <a:solidFill>
                  <a:schemeClr val="lt1"/>
                </a:solidFill>
              </a:ln>
              <a:effectLst/>
            </c:spPr>
            <c:extLst>
              <c:ext xmlns:c16="http://schemas.microsoft.com/office/drawing/2014/chart" uri="{C3380CC4-5D6E-409C-BE32-E72D297353CC}">
                <c16:uniqueId val="{00000004-F4C0-410D-916B-8227BB086ED9}"/>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Sheet1!$B$1:$E$2</c:f>
              <c:multiLvlStrCache>
                <c:ptCount val="4"/>
                <c:lvl>
                  <c:pt idx="0">
                    <c:v>יהודים</c:v>
                  </c:pt>
                  <c:pt idx="1">
                    <c:v>חברה ערבית</c:v>
                  </c:pt>
                  <c:pt idx="2">
                    <c:v>יהודים</c:v>
                  </c:pt>
                  <c:pt idx="3">
                    <c:v>חברה ערבית</c:v>
                  </c:pt>
                </c:lvl>
                <c:lvl>
                  <c:pt idx="0">
                    <c:v>המסרים שמועברים בעברית ברשתות החברתיות מפיצים שנאה בעיקר כנגד ערבים אזרחי ישראל</c:v>
                  </c:pt>
                  <c:pt idx="2">
                    <c:v>המסרים שמועברים בערבית ברשתות החברתיות מפיצים שנאה בעיקר כנגד  היהודים בישראל</c:v>
                  </c:pt>
                </c:lvl>
              </c:multiLvlStrCache>
            </c:multiLvlStrRef>
          </c:cat>
          <c:val>
            <c:numRef>
              <c:f>Sheet1!$B$4:$E$4</c:f>
              <c:numCache>
                <c:formatCode>0%</c:formatCode>
                <c:ptCount val="4"/>
                <c:pt idx="0">
                  <c:v>0.19795463973076</c:v>
                </c:pt>
                <c:pt idx="1">
                  <c:v>0.25688790613737944</c:v>
                </c:pt>
                <c:pt idx="2">
                  <c:v>0.31949422373088443</c:v>
                </c:pt>
                <c:pt idx="3">
                  <c:v>0.16048216691725339</c:v>
                </c:pt>
              </c:numCache>
            </c:numRef>
          </c:val>
          <c:extLst>
            <c:ext xmlns:c16="http://schemas.microsoft.com/office/drawing/2014/chart" uri="{C3380CC4-5D6E-409C-BE32-E72D297353CC}">
              <c16:uniqueId val="{00000005-F4C0-410D-916B-8227BB086ED9}"/>
            </c:ext>
          </c:extLst>
        </c:ser>
        <c:ser>
          <c:idx val="2"/>
          <c:order val="2"/>
          <c:tx>
            <c:strRef>
              <c:f>Sheet1!$A$6</c:f>
              <c:strCache>
                <c:ptCount val="1"/>
                <c:pt idx="0">
                  <c:v>די לא מסכים</c:v>
                </c:pt>
              </c:strCache>
            </c:strRef>
          </c:tx>
          <c:spPr>
            <a:solidFill>
              <a:srgbClr val="FFC000"/>
            </a:solidFill>
            <a:ln w="19050">
              <a:solidFill>
                <a:schemeClr val="lt1"/>
              </a:solidFill>
            </a:ln>
            <a:effectLst/>
          </c:spPr>
          <c:invertIfNegative val="0"/>
          <c:dPt>
            <c:idx val="2"/>
            <c:invertIfNegative val="0"/>
            <c:bubble3D val="0"/>
            <c:spPr>
              <a:solidFill>
                <a:srgbClr val="FFC000"/>
              </a:solidFill>
              <a:ln w="19050">
                <a:solidFill>
                  <a:schemeClr val="lt1"/>
                </a:solidFill>
              </a:ln>
              <a:effectLst/>
            </c:spPr>
            <c:extLst>
              <c:ext xmlns:c16="http://schemas.microsoft.com/office/drawing/2014/chart" uri="{C3380CC4-5D6E-409C-BE32-E72D297353CC}">
                <c16:uniqueId val="{00000007-F4C0-410D-916B-8227BB086ED9}"/>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Sheet1!$B$1:$E$2</c:f>
              <c:multiLvlStrCache>
                <c:ptCount val="4"/>
                <c:lvl>
                  <c:pt idx="0">
                    <c:v>יהודים</c:v>
                  </c:pt>
                  <c:pt idx="1">
                    <c:v>חברה ערבית</c:v>
                  </c:pt>
                  <c:pt idx="2">
                    <c:v>יהודים</c:v>
                  </c:pt>
                  <c:pt idx="3">
                    <c:v>חברה ערבית</c:v>
                  </c:pt>
                </c:lvl>
                <c:lvl>
                  <c:pt idx="0">
                    <c:v>המסרים שמועברים בעברית ברשתות החברתיות מפיצים שנאה בעיקר כנגד ערבים אזרחי ישראל</c:v>
                  </c:pt>
                  <c:pt idx="2">
                    <c:v>המסרים שמועברים בערבית ברשתות החברתיות מפיצים שנאה בעיקר כנגד  היהודים בישראל</c:v>
                  </c:pt>
                </c:lvl>
              </c:multiLvlStrCache>
            </c:multiLvlStrRef>
          </c:cat>
          <c:val>
            <c:numRef>
              <c:f>Sheet1!$B$6:$E$6</c:f>
              <c:numCache>
                <c:formatCode>0%</c:formatCode>
                <c:ptCount val="4"/>
                <c:pt idx="0">
                  <c:v>0.31836606573771975</c:v>
                </c:pt>
                <c:pt idx="1">
                  <c:v>0.25325384547438934</c:v>
                </c:pt>
                <c:pt idx="2">
                  <c:v>9.05346676311094E-2</c:v>
                </c:pt>
                <c:pt idx="3">
                  <c:v>0.3092794115726939</c:v>
                </c:pt>
              </c:numCache>
            </c:numRef>
          </c:val>
          <c:extLst>
            <c:ext xmlns:c16="http://schemas.microsoft.com/office/drawing/2014/chart" uri="{C3380CC4-5D6E-409C-BE32-E72D297353CC}">
              <c16:uniqueId val="{00000008-F4C0-410D-916B-8227BB086ED9}"/>
            </c:ext>
          </c:extLst>
        </c:ser>
        <c:ser>
          <c:idx val="3"/>
          <c:order val="3"/>
          <c:tx>
            <c:strRef>
              <c:f>Sheet1!$A$7</c:f>
              <c:strCache>
                <c:ptCount val="1"/>
                <c:pt idx="0">
                  <c:v>בהחלט לא מסכים</c:v>
                </c:pt>
              </c:strCache>
            </c:strRef>
          </c:tx>
          <c:spPr>
            <a:solidFill>
              <a:srgbClr val="FF0000"/>
            </a:solidFill>
            <a:ln w="19050">
              <a:solidFill>
                <a:schemeClr val="lt1"/>
              </a:solidFill>
            </a:ln>
            <a:effectLst/>
          </c:spPr>
          <c:invertIfNegative val="0"/>
          <c:dPt>
            <c:idx val="2"/>
            <c:invertIfNegative val="0"/>
            <c:bubble3D val="0"/>
            <c:spPr>
              <a:solidFill>
                <a:srgbClr val="FF0000"/>
              </a:solidFill>
              <a:ln w="19050">
                <a:solidFill>
                  <a:schemeClr val="lt1"/>
                </a:solidFill>
              </a:ln>
              <a:effectLst/>
            </c:spPr>
            <c:extLst>
              <c:ext xmlns:c16="http://schemas.microsoft.com/office/drawing/2014/chart" uri="{C3380CC4-5D6E-409C-BE32-E72D297353CC}">
                <c16:uniqueId val="{0000000A-F4C0-410D-916B-8227BB086ED9}"/>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Sheet1!$B$1:$E$2</c:f>
              <c:multiLvlStrCache>
                <c:ptCount val="4"/>
                <c:lvl>
                  <c:pt idx="0">
                    <c:v>יהודים</c:v>
                  </c:pt>
                  <c:pt idx="1">
                    <c:v>חברה ערבית</c:v>
                  </c:pt>
                  <c:pt idx="2">
                    <c:v>יהודים</c:v>
                  </c:pt>
                  <c:pt idx="3">
                    <c:v>חברה ערבית</c:v>
                  </c:pt>
                </c:lvl>
                <c:lvl>
                  <c:pt idx="0">
                    <c:v>המסרים שמועברים בעברית ברשתות החברתיות מפיצים שנאה בעיקר כנגד ערבים אזרחי ישראל</c:v>
                  </c:pt>
                  <c:pt idx="2">
                    <c:v>המסרים שמועברים בערבית ברשתות החברתיות מפיצים שנאה בעיקר כנגד  היהודים בישראל</c:v>
                  </c:pt>
                </c:lvl>
              </c:multiLvlStrCache>
            </c:multiLvlStrRef>
          </c:cat>
          <c:val>
            <c:numRef>
              <c:f>Sheet1!$B$7:$E$7</c:f>
              <c:numCache>
                <c:formatCode>0%</c:formatCode>
                <c:ptCount val="4"/>
                <c:pt idx="0">
                  <c:v>0.32356445998383487</c:v>
                </c:pt>
                <c:pt idx="1">
                  <c:v>0.14492769293306468</c:v>
                </c:pt>
                <c:pt idx="2">
                  <c:v>3.9646467438763468E-2</c:v>
                </c:pt>
                <c:pt idx="3">
                  <c:v>0.22377060815463382</c:v>
                </c:pt>
              </c:numCache>
            </c:numRef>
          </c:val>
          <c:extLst>
            <c:ext xmlns:c16="http://schemas.microsoft.com/office/drawing/2014/chart" uri="{C3380CC4-5D6E-409C-BE32-E72D297353CC}">
              <c16:uniqueId val="{0000000B-F4C0-410D-916B-8227BB086ED9}"/>
            </c:ext>
          </c:extLst>
        </c:ser>
        <c:ser>
          <c:idx val="5"/>
          <c:order val="4"/>
          <c:tx>
            <c:strRef>
              <c:f>Sheet1!$A$9</c:f>
              <c:strCache>
                <c:ptCount val="1"/>
                <c:pt idx="0">
                  <c:v>לא גולש ברשתות</c:v>
                </c:pt>
              </c:strCache>
            </c:strRef>
          </c:tx>
          <c:spPr>
            <a:solidFill>
              <a:schemeClr val="bg1">
                <a:lumMod val="75000"/>
              </a:schemeClr>
            </a:solidFill>
            <a:ln w="19050">
              <a:solidFill>
                <a:schemeClr val="lt1"/>
              </a:solidFill>
            </a:ln>
            <a:effectLst/>
          </c:spPr>
          <c:invertIfNegative val="0"/>
          <c:dPt>
            <c:idx val="2"/>
            <c:invertIfNegative val="0"/>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10-F4C0-410D-916B-8227BB086ED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Sheet1!$B$1:$E$2</c:f>
              <c:multiLvlStrCache>
                <c:ptCount val="4"/>
                <c:lvl>
                  <c:pt idx="0">
                    <c:v>יהודים</c:v>
                  </c:pt>
                  <c:pt idx="1">
                    <c:v>חברה ערבית</c:v>
                  </c:pt>
                  <c:pt idx="2">
                    <c:v>יהודים</c:v>
                  </c:pt>
                  <c:pt idx="3">
                    <c:v>חברה ערבית</c:v>
                  </c:pt>
                </c:lvl>
                <c:lvl>
                  <c:pt idx="0">
                    <c:v>המסרים שמועברים בעברית ברשתות החברתיות מפיצים שנאה בעיקר כנגד ערבים אזרחי ישראל</c:v>
                  </c:pt>
                  <c:pt idx="2">
                    <c:v>המסרים שמועברים בערבית ברשתות החברתיות מפיצים שנאה בעיקר כנגד  היהודים בישראל</c:v>
                  </c:pt>
                </c:lvl>
              </c:multiLvlStrCache>
            </c:multiLvlStrRef>
          </c:cat>
          <c:val>
            <c:numRef>
              <c:f>Sheet1!$B$9:$E$9</c:f>
              <c:numCache>
                <c:formatCode>0%</c:formatCode>
                <c:ptCount val="4"/>
                <c:pt idx="0">
                  <c:v>0.11399098155678423</c:v>
                </c:pt>
                <c:pt idx="1">
                  <c:v>0.22758529600292524</c:v>
                </c:pt>
                <c:pt idx="2">
                  <c:v>0.14749253535729284</c:v>
                </c:pt>
                <c:pt idx="3">
                  <c:v>0.24061198552578475</c:v>
                </c:pt>
              </c:numCache>
            </c:numRef>
          </c:val>
          <c:extLst>
            <c:ext xmlns:c16="http://schemas.microsoft.com/office/drawing/2014/chart" uri="{C3380CC4-5D6E-409C-BE32-E72D297353CC}">
              <c16:uniqueId val="{00000011-F4C0-410D-916B-8227BB086ED9}"/>
            </c:ext>
          </c:extLst>
        </c:ser>
        <c:dLbls>
          <c:showLegendKey val="0"/>
          <c:showVal val="0"/>
          <c:showCatName val="0"/>
          <c:showSerName val="0"/>
          <c:showPercent val="0"/>
          <c:showBubbleSize val="0"/>
        </c:dLbls>
        <c:gapWidth val="100"/>
        <c:overlap val="100"/>
        <c:axId val="1911776416"/>
        <c:axId val="1721245504"/>
      </c:barChart>
      <c:catAx>
        <c:axId val="19117764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e-IL"/>
          </a:p>
        </c:txPr>
        <c:crossAx val="1721245504"/>
        <c:crosses val="autoZero"/>
        <c:auto val="1"/>
        <c:lblAlgn val="ctr"/>
        <c:lblOffset val="100"/>
        <c:noMultiLvlLbl val="0"/>
      </c:catAx>
      <c:valAx>
        <c:axId val="17212455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19117764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810196586448711E-2"/>
          <c:y val="8.0086785173955524E-2"/>
          <c:w val="0.91836330729729998"/>
          <c:h val="0.70811475270924429"/>
        </c:manualLayout>
      </c:layout>
      <c:barChart>
        <c:barDir val="col"/>
        <c:grouping val="percentStacked"/>
        <c:varyColors val="0"/>
        <c:ser>
          <c:idx val="1"/>
          <c:order val="0"/>
          <c:tx>
            <c:strRef>
              <c:f>Sheet1!$A$3</c:f>
              <c:strCache>
                <c:ptCount val="1"/>
                <c:pt idx="0">
                  <c:v>מסכים בהחלט</c:v>
                </c:pt>
              </c:strCache>
            </c:strRef>
          </c:tx>
          <c:spPr>
            <a:solidFill>
              <a:srgbClr val="00B050"/>
            </a:solidFill>
            <a:ln w="19050">
              <a:solidFill>
                <a:schemeClr val="lt1"/>
              </a:solidFill>
            </a:ln>
            <a:effectLst/>
          </c:spPr>
          <c:invertIfNegative val="0"/>
          <c:dPt>
            <c:idx val="2"/>
            <c:invertIfNegative val="0"/>
            <c:bubble3D val="0"/>
            <c:spPr>
              <a:solidFill>
                <a:srgbClr val="00B050"/>
              </a:solidFill>
              <a:ln w="19050">
                <a:solidFill>
                  <a:schemeClr val="lt1"/>
                </a:solidFill>
              </a:ln>
              <a:effectLst/>
            </c:spPr>
            <c:extLst>
              <c:ext xmlns:c16="http://schemas.microsoft.com/office/drawing/2014/chart" uri="{C3380CC4-5D6E-409C-BE32-E72D297353CC}">
                <c16:uniqueId val="{00000001-F4C0-410D-916B-8227BB086ED9}"/>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Sheet1!$B$1:$E$2</c:f>
              <c:multiLvlStrCache>
                <c:ptCount val="4"/>
                <c:lvl>
                  <c:pt idx="0">
                    <c:v>מרכז-שמאל</c:v>
                  </c:pt>
                  <c:pt idx="1">
                    <c:v>ימין</c:v>
                  </c:pt>
                  <c:pt idx="2">
                    <c:v>מרכז-שמאל</c:v>
                  </c:pt>
                  <c:pt idx="3">
                    <c:v>ימין</c:v>
                  </c:pt>
                </c:lvl>
                <c:lvl>
                  <c:pt idx="0">
                    <c:v>המסרים שמועברים בעברית ברשתות החברתיות מפיצים שנאה בעיקר כנגד ערבים אזרחי ישראל</c:v>
                  </c:pt>
                  <c:pt idx="2">
                    <c:v>המסרים שמועברים בערבית ברשתות החברתיות מפיצים שנאה בעיקר כנגד  היהודים בישראל</c:v>
                  </c:pt>
                </c:lvl>
              </c:multiLvlStrCache>
            </c:multiLvlStrRef>
          </c:cat>
          <c:val>
            <c:numRef>
              <c:f>Sheet1!$B$3:$E$3</c:f>
              <c:numCache>
                <c:formatCode>0%</c:formatCode>
                <c:ptCount val="4"/>
                <c:pt idx="0">
                  <c:v>5.3969511549440637E-2</c:v>
                </c:pt>
                <c:pt idx="1">
                  <c:v>4.057983308155548E-2</c:v>
                </c:pt>
                <c:pt idx="2">
                  <c:v>0.24675410375225065</c:v>
                </c:pt>
                <c:pt idx="3">
                  <c:v>0.4869052280191058</c:v>
                </c:pt>
              </c:numCache>
            </c:numRef>
          </c:val>
          <c:extLst>
            <c:ext xmlns:c16="http://schemas.microsoft.com/office/drawing/2014/chart" uri="{C3380CC4-5D6E-409C-BE32-E72D297353CC}">
              <c16:uniqueId val="{00000002-F4C0-410D-916B-8227BB086ED9}"/>
            </c:ext>
          </c:extLst>
        </c:ser>
        <c:ser>
          <c:idx val="0"/>
          <c:order val="1"/>
          <c:tx>
            <c:strRef>
              <c:f>Sheet1!$A$4</c:f>
              <c:strCache>
                <c:ptCount val="1"/>
                <c:pt idx="0">
                  <c:v>די מסכים</c:v>
                </c:pt>
              </c:strCache>
            </c:strRef>
          </c:tx>
          <c:spPr>
            <a:solidFill>
              <a:srgbClr val="92D050"/>
            </a:solidFill>
            <a:ln w="19050">
              <a:solidFill>
                <a:schemeClr val="lt1"/>
              </a:solidFill>
            </a:ln>
            <a:effectLst/>
          </c:spPr>
          <c:invertIfNegative val="0"/>
          <c:dPt>
            <c:idx val="2"/>
            <c:invertIfNegative val="0"/>
            <c:bubble3D val="0"/>
            <c:spPr>
              <a:solidFill>
                <a:srgbClr val="92D050"/>
              </a:solidFill>
              <a:ln w="19050">
                <a:solidFill>
                  <a:schemeClr val="lt1"/>
                </a:solidFill>
              </a:ln>
              <a:effectLst/>
            </c:spPr>
            <c:extLst>
              <c:ext xmlns:c16="http://schemas.microsoft.com/office/drawing/2014/chart" uri="{C3380CC4-5D6E-409C-BE32-E72D297353CC}">
                <c16:uniqueId val="{00000004-F4C0-410D-916B-8227BB086ED9}"/>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Sheet1!$B$1:$E$2</c:f>
              <c:multiLvlStrCache>
                <c:ptCount val="4"/>
                <c:lvl>
                  <c:pt idx="0">
                    <c:v>מרכז-שמאל</c:v>
                  </c:pt>
                  <c:pt idx="1">
                    <c:v>ימין</c:v>
                  </c:pt>
                  <c:pt idx="2">
                    <c:v>מרכז-שמאל</c:v>
                  </c:pt>
                  <c:pt idx="3">
                    <c:v>ימין</c:v>
                  </c:pt>
                </c:lvl>
                <c:lvl>
                  <c:pt idx="0">
                    <c:v>המסרים שמועברים בעברית ברשתות החברתיות מפיצים שנאה בעיקר כנגד ערבים אזרחי ישראל</c:v>
                  </c:pt>
                  <c:pt idx="2">
                    <c:v>המסרים שמועברים בערבית ברשתות החברתיות מפיצים שנאה בעיקר כנגד  היהודים בישראל</c:v>
                  </c:pt>
                </c:lvl>
              </c:multiLvlStrCache>
            </c:multiLvlStrRef>
          </c:cat>
          <c:val>
            <c:numRef>
              <c:f>Sheet1!$B$4:$E$4</c:f>
              <c:numCache>
                <c:formatCode>0%</c:formatCode>
                <c:ptCount val="4"/>
                <c:pt idx="0">
                  <c:v>0.31007235702374347</c:v>
                </c:pt>
                <c:pt idx="1">
                  <c:v>0.13622602053595839</c:v>
                </c:pt>
                <c:pt idx="2">
                  <c:v>0.38211982607606165</c:v>
                </c:pt>
                <c:pt idx="3">
                  <c:v>0.28713523579206668</c:v>
                </c:pt>
              </c:numCache>
            </c:numRef>
          </c:val>
          <c:extLst>
            <c:ext xmlns:c16="http://schemas.microsoft.com/office/drawing/2014/chart" uri="{C3380CC4-5D6E-409C-BE32-E72D297353CC}">
              <c16:uniqueId val="{00000005-F4C0-410D-916B-8227BB086ED9}"/>
            </c:ext>
          </c:extLst>
        </c:ser>
        <c:ser>
          <c:idx val="2"/>
          <c:order val="2"/>
          <c:tx>
            <c:strRef>
              <c:f>Sheet1!$A$6</c:f>
              <c:strCache>
                <c:ptCount val="1"/>
                <c:pt idx="0">
                  <c:v>די לא מסכים</c:v>
                </c:pt>
              </c:strCache>
            </c:strRef>
          </c:tx>
          <c:spPr>
            <a:solidFill>
              <a:srgbClr val="FFC000"/>
            </a:solidFill>
            <a:ln w="19050">
              <a:solidFill>
                <a:schemeClr val="lt1"/>
              </a:solidFill>
            </a:ln>
            <a:effectLst/>
          </c:spPr>
          <c:invertIfNegative val="0"/>
          <c:dPt>
            <c:idx val="2"/>
            <c:invertIfNegative val="0"/>
            <c:bubble3D val="0"/>
            <c:spPr>
              <a:solidFill>
                <a:srgbClr val="FFC000"/>
              </a:solidFill>
              <a:ln w="19050">
                <a:solidFill>
                  <a:schemeClr val="lt1"/>
                </a:solidFill>
              </a:ln>
              <a:effectLst/>
            </c:spPr>
            <c:extLst>
              <c:ext xmlns:c16="http://schemas.microsoft.com/office/drawing/2014/chart" uri="{C3380CC4-5D6E-409C-BE32-E72D297353CC}">
                <c16:uniqueId val="{00000007-F4C0-410D-916B-8227BB086ED9}"/>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Sheet1!$B$1:$E$2</c:f>
              <c:multiLvlStrCache>
                <c:ptCount val="4"/>
                <c:lvl>
                  <c:pt idx="0">
                    <c:v>מרכז-שמאל</c:v>
                  </c:pt>
                  <c:pt idx="1">
                    <c:v>ימין</c:v>
                  </c:pt>
                  <c:pt idx="2">
                    <c:v>מרכז-שמאל</c:v>
                  </c:pt>
                  <c:pt idx="3">
                    <c:v>ימין</c:v>
                  </c:pt>
                </c:lvl>
                <c:lvl>
                  <c:pt idx="0">
                    <c:v>המסרים שמועברים בעברית ברשתות החברתיות מפיצים שנאה בעיקר כנגד ערבים אזרחי ישראל</c:v>
                  </c:pt>
                  <c:pt idx="2">
                    <c:v>המסרים שמועברים בערבית ברשתות החברתיות מפיצים שנאה בעיקר כנגד  היהודים בישראל</c:v>
                  </c:pt>
                </c:lvl>
              </c:multiLvlStrCache>
            </c:multiLvlStrRef>
          </c:cat>
          <c:val>
            <c:numRef>
              <c:f>Sheet1!$B$6:$E$6</c:f>
              <c:numCache>
                <c:formatCode>0%</c:formatCode>
                <c:ptCount val="4"/>
                <c:pt idx="0">
                  <c:v>0.34308084823881807</c:v>
                </c:pt>
                <c:pt idx="1">
                  <c:v>0.31105855663224397</c:v>
                </c:pt>
                <c:pt idx="2">
                  <c:v>0.13297121173798235</c:v>
                </c:pt>
                <c:pt idx="3">
                  <c:v>7.0496806078276866E-2</c:v>
                </c:pt>
              </c:numCache>
            </c:numRef>
          </c:val>
          <c:extLst>
            <c:ext xmlns:c16="http://schemas.microsoft.com/office/drawing/2014/chart" uri="{C3380CC4-5D6E-409C-BE32-E72D297353CC}">
              <c16:uniqueId val="{00000008-F4C0-410D-916B-8227BB086ED9}"/>
            </c:ext>
          </c:extLst>
        </c:ser>
        <c:ser>
          <c:idx val="3"/>
          <c:order val="3"/>
          <c:tx>
            <c:strRef>
              <c:f>Sheet1!$A$7</c:f>
              <c:strCache>
                <c:ptCount val="1"/>
                <c:pt idx="0">
                  <c:v>בהחלט לא מסכים</c:v>
                </c:pt>
              </c:strCache>
            </c:strRef>
          </c:tx>
          <c:spPr>
            <a:solidFill>
              <a:srgbClr val="FF0000"/>
            </a:solidFill>
            <a:ln w="19050">
              <a:solidFill>
                <a:schemeClr val="lt1"/>
              </a:solidFill>
            </a:ln>
            <a:effectLst/>
          </c:spPr>
          <c:invertIfNegative val="0"/>
          <c:dPt>
            <c:idx val="2"/>
            <c:invertIfNegative val="0"/>
            <c:bubble3D val="0"/>
            <c:spPr>
              <a:solidFill>
                <a:srgbClr val="FF0000"/>
              </a:solidFill>
              <a:ln w="19050">
                <a:solidFill>
                  <a:schemeClr val="lt1"/>
                </a:solidFill>
              </a:ln>
              <a:effectLst/>
            </c:spPr>
            <c:extLst>
              <c:ext xmlns:c16="http://schemas.microsoft.com/office/drawing/2014/chart" uri="{C3380CC4-5D6E-409C-BE32-E72D297353CC}">
                <c16:uniqueId val="{0000000A-F4C0-410D-916B-8227BB086ED9}"/>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Sheet1!$B$1:$E$2</c:f>
              <c:multiLvlStrCache>
                <c:ptCount val="4"/>
                <c:lvl>
                  <c:pt idx="0">
                    <c:v>מרכז-שמאל</c:v>
                  </c:pt>
                  <c:pt idx="1">
                    <c:v>ימין</c:v>
                  </c:pt>
                  <c:pt idx="2">
                    <c:v>מרכז-שמאל</c:v>
                  </c:pt>
                  <c:pt idx="3">
                    <c:v>ימין</c:v>
                  </c:pt>
                </c:lvl>
                <c:lvl>
                  <c:pt idx="0">
                    <c:v>המסרים שמועברים בעברית ברשתות החברתיות מפיצים שנאה בעיקר כנגד ערבים אזרחי ישראל</c:v>
                  </c:pt>
                  <c:pt idx="2">
                    <c:v>המסרים שמועברים בערבית ברשתות החברתיות מפיצים שנאה בעיקר כנגד  היהודים בישראל</c:v>
                  </c:pt>
                </c:lvl>
              </c:multiLvlStrCache>
            </c:multiLvlStrRef>
          </c:cat>
          <c:val>
            <c:numRef>
              <c:f>Sheet1!$B$7:$E$7</c:f>
              <c:numCache>
                <c:formatCode>0%</c:formatCode>
                <c:ptCount val="4"/>
                <c:pt idx="0">
                  <c:v>0.19413532759501842</c:v>
                </c:pt>
                <c:pt idx="1">
                  <c:v>0.3968559254699025</c:v>
                </c:pt>
                <c:pt idx="2">
                  <c:v>6.483685189025877E-2</c:v>
                </c:pt>
                <c:pt idx="3">
                  <c:v>2.7405755065069832E-2</c:v>
                </c:pt>
              </c:numCache>
            </c:numRef>
          </c:val>
          <c:extLst>
            <c:ext xmlns:c16="http://schemas.microsoft.com/office/drawing/2014/chart" uri="{C3380CC4-5D6E-409C-BE32-E72D297353CC}">
              <c16:uniqueId val="{0000000B-F4C0-410D-916B-8227BB086ED9}"/>
            </c:ext>
          </c:extLst>
        </c:ser>
        <c:ser>
          <c:idx val="5"/>
          <c:order val="4"/>
          <c:tx>
            <c:strRef>
              <c:f>Sheet1!$A$9</c:f>
              <c:strCache>
                <c:ptCount val="1"/>
                <c:pt idx="0">
                  <c:v>לא גולש ברשתות</c:v>
                </c:pt>
              </c:strCache>
            </c:strRef>
          </c:tx>
          <c:spPr>
            <a:solidFill>
              <a:schemeClr val="bg1">
                <a:lumMod val="75000"/>
              </a:schemeClr>
            </a:solidFill>
            <a:ln w="19050">
              <a:solidFill>
                <a:schemeClr val="lt1"/>
              </a:solidFill>
            </a:ln>
            <a:effectLst/>
          </c:spPr>
          <c:invertIfNegative val="0"/>
          <c:dPt>
            <c:idx val="2"/>
            <c:invertIfNegative val="0"/>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10-F4C0-410D-916B-8227BB086ED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Sheet1!$B$1:$E$2</c:f>
              <c:multiLvlStrCache>
                <c:ptCount val="4"/>
                <c:lvl>
                  <c:pt idx="0">
                    <c:v>מרכז-שמאל</c:v>
                  </c:pt>
                  <c:pt idx="1">
                    <c:v>ימין</c:v>
                  </c:pt>
                  <c:pt idx="2">
                    <c:v>מרכז-שמאל</c:v>
                  </c:pt>
                  <c:pt idx="3">
                    <c:v>ימין</c:v>
                  </c:pt>
                </c:lvl>
                <c:lvl>
                  <c:pt idx="0">
                    <c:v>המסרים שמועברים בעברית ברשתות החברתיות מפיצים שנאה בעיקר כנגד ערבים אזרחי ישראל</c:v>
                  </c:pt>
                  <c:pt idx="2">
                    <c:v>המסרים שמועברים בערבית ברשתות החברתיות מפיצים שנאה בעיקר כנגד  היהודים בישראל</c:v>
                  </c:pt>
                </c:lvl>
              </c:multiLvlStrCache>
            </c:multiLvlStrRef>
          </c:cat>
          <c:val>
            <c:numRef>
              <c:f>Sheet1!$B$9:$E$9</c:f>
              <c:numCache>
                <c:formatCode>0%</c:formatCode>
                <c:ptCount val="4"/>
                <c:pt idx="0">
                  <c:v>9.8741955592978603E-2</c:v>
                </c:pt>
                <c:pt idx="1">
                  <c:v>0.11527966428034007</c:v>
                </c:pt>
                <c:pt idx="2">
                  <c:v>0.1733180065434457</c:v>
                </c:pt>
                <c:pt idx="3">
                  <c:v>0.12805697504548155</c:v>
                </c:pt>
              </c:numCache>
            </c:numRef>
          </c:val>
          <c:extLst>
            <c:ext xmlns:c16="http://schemas.microsoft.com/office/drawing/2014/chart" uri="{C3380CC4-5D6E-409C-BE32-E72D297353CC}">
              <c16:uniqueId val="{00000011-F4C0-410D-916B-8227BB086ED9}"/>
            </c:ext>
          </c:extLst>
        </c:ser>
        <c:dLbls>
          <c:showLegendKey val="0"/>
          <c:showVal val="0"/>
          <c:showCatName val="0"/>
          <c:showSerName val="0"/>
          <c:showPercent val="0"/>
          <c:showBubbleSize val="0"/>
        </c:dLbls>
        <c:gapWidth val="100"/>
        <c:overlap val="100"/>
        <c:axId val="1911776416"/>
        <c:axId val="1721245504"/>
      </c:barChart>
      <c:catAx>
        <c:axId val="19117764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e-IL"/>
          </a:p>
        </c:txPr>
        <c:crossAx val="1721245504"/>
        <c:crosses val="autoZero"/>
        <c:auto val="1"/>
        <c:lblAlgn val="ctr"/>
        <c:lblOffset val="100"/>
        <c:noMultiLvlLbl val="0"/>
      </c:catAx>
      <c:valAx>
        <c:axId val="17212455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19117764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061010238127286E-2"/>
          <c:y val="8.7424161189633226E-2"/>
          <c:w val="0.91836330729729998"/>
          <c:h val="0.82795856096531384"/>
        </c:manualLayout>
      </c:layout>
      <c:barChart>
        <c:barDir val="col"/>
        <c:grouping val="clustered"/>
        <c:varyColors val="0"/>
        <c:ser>
          <c:idx val="1"/>
          <c:order val="0"/>
          <c:tx>
            <c:strRef>
              <c:f>Sheet1!$B$1</c:f>
              <c:strCache>
                <c:ptCount val="1"/>
                <c:pt idx="0">
                  <c:v>יהודים</c:v>
                </c:pt>
              </c:strCache>
            </c:strRef>
          </c:tx>
          <c:spPr>
            <a:solidFill>
              <a:srgbClr val="0070C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החשש מתגובת המשטרה</c:v>
                </c:pt>
                <c:pt idx="1">
                  <c:v>רצון לחיות בשלום במדינה</c:v>
                </c:pt>
                <c:pt idx="2">
                  <c:v>תחושה של שותפות גורל</c:v>
                </c:pt>
                <c:pt idx="3">
                  <c:v>לא יודע</c:v>
                </c:pt>
              </c:strCache>
            </c:strRef>
          </c:cat>
          <c:val>
            <c:numRef>
              <c:f>Sheet1!$B$2:$B$5</c:f>
              <c:numCache>
                <c:formatCode>0%</c:formatCode>
                <c:ptCount val="4"/>
                <c:pt idx="0">
                  <c:v>0.49850740548975575</c:v>
                </c:pt>
                <c:pt idx="1">
                  <c:v>0.20368966091683494</c:v>
                </c:pt>
                <c:pt idx="2">
                  <c:v>0.13271496469293359</c:v>
                </c:pt>
                <c:pt idx="3">
                  <c:v>0.16508796890047667</c:v>
                </c:pt>
              </c:numCache>
            </c:numRef>
          </c:val>
          <c:extLst>
            <c:ext xmlns:c16="http://schemas.microsoft.com/office/drawing/2014/chart" uri="{C3380CC4-5D6E-409C-BE32-E72D297353CC}">
              <c16:uniqueId val="{00000002-D30C-42A5-9225-B1559D50E018}"/>
            </c:ext>
          </c:extLst>
        </c:ser>
        <c:ser>
          <c:idx val="0"/>
          <c:order val="1"/>
          <c:tx>
            <c:strRef>
              <c:f>Sheet1!$C$1</c:f>
              <c:strCache>
                <c:ptCount val="1"/>
                <c:pt idx="0">
                  <c:v>חברה ערבית</c:v>
                </c:pt>
              </c:strCache>
            </c:strRef>
          </c:tx>
          <c:spPr>
            <a:solidFill>
              <a:srgbClr val="92D05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החשש מתגובת המשטרה</c:v>
                </c:pt>
                <c:pt idx="1">
                  <c:v>רצון לחיות בשלום במדינה</c:v>
                </c:pt>
                <c:pt idx="2">
                  <c:v>תחושה של שותפות גורל</c:v>
                </c:pt>
                <c:pt idx="3">
                  <c:v>לא יודע</c:v>
                </c:pt>
              </c:strCache>
            </c:strRef>
          </c:cat>
          <c:val>
            <c:numRef>
              <c:f>Sheet1!$C$2:$C$5</c:f>
              <c:numCache>
                <c:formatCode>0%</c:formatCode>
                <c:ptCount val="4"/>
                <c:pt idx="0">
                  <c:v>0.17297860245225177</c:v>
                </c:pt>
                <c:pt idx="1">
                  <c:v>0.38070415669646751</c:v>
                </c:pt>
                <c:pt idx="2">
                  <c:v>0.1728283537204986</c:v>
                </c:pt>
                <c:pt idx="3">
                  <c:v>0.27348888713078456</c:v>
                </c:pt>
              </c:numCache>
            </c:numRef>
          </c:val>
          <c:extLst>
            <c:ext xmlns:c16="http://schemas.microsoft.com/office/drawing/2014/chart" uri="{C3380CC4-5D6E-409C-BE32-E72D297353CC}">
              <c16:uniqueId val="{00000005-D30C-42A5-9225-B1559D50E018}"/>
            </c:ext>
          </c:extLst>
        </c:ser>
        <c:dLbls>
          <c:showLegendKey val="0"/>
          <c:showVal val="0"/>
          <c:showCatName val="0"/>
          <c:showSerName val="0"/>
          <c:showPercent val="0"/>
          <c:showBubbleSize val="0"/>
        </c:dLbls>
        <c:gapWidth val="100"/>
        <c:axId val="1911776416"/>
        <c:axId val="1721245504"/>
      </c:barChart>
      <c:catAx>
        <c:axId val="19117764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e-IL"/>
          </a:p>
        </c:txPr>
        <c:crossAx val="1721245504"/>
        <c:crosses val="autoZero"/>
        <c:auto val="1"/>
        <c:lblAlgn val="ctr"/>
        <c:lblOffset val="100"/>
        <c:noMultiLvlLbl val="0"/>
      </c:catAx>
      <c:valAx>
        <c:axId val="17212455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1911776416"/>
        <c:crosses val="autoZero"/>
        <c:crossBetween val="between"/>
      </c:valAx>
      <c:spPr>
        <a:noFill/>
        <a:ln w="25400">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810196586448711E-2"/>
          <c:y val="2.3833483760484674E-2"/>
          <c:w val="0.91836330729729998"/>
          <c:h val="0.81817530542005334"/>
        </c:manualLayout>
      </c:layout>
      <c:barChart>
        <c:barDir val="col"/>
        <c:grouping val="percentStacked"/>
        <c:varyColors val="0"/>
        <c:ser>
          <c:idx val="1"/>
          <c:order val="0"/>
          <c:tx>
            <c:strRef>
              <c:f>Sheet1!$A$3</c:f>
              <c:strCache>
                <c:ptCount val="1"/>
                <c:pt idx="0">
                  <c:v>מחזקים מאד</c:v>
                </c:pt>
              </c:strCache>
            </c:strRef>
          </c:tx>
          <c:spPr>
            <a:solidFill>
              <a:srgbClr val="00B050"/>
            </a:solidFill>
            <a:ln w="19050">
              <a:solidFill>
                <a:schemeClr val="lt1"/>
              </a:solidFill>
            </a:ln>
            <a:effectLst/>
          </c:spPr>
          <c:invertIfNegative val="0"/>
          <c:dPt>
            <c:idx val="2"/>
            <c:invertIfNegative val="0"/>
            <c:bubble3D val="0"/>
            <c:spPr>
              <a:solidFill>
                <a:srgbClr val="00B050"/>
              </a:solidFill>
              <a:ln w="19050">
                <a:solidFill>
                  <a:schemeClr val="lt1"/>
                </a:solidFill>
              </a:ln>
              <a:effectLst/>
            </c:spPr>
            <c:extLst>
              <c:ext xmlns:c16="http://schemas.microsoft.com/office/drawing/2014/chart" uri="{C3380CC4-5D6E-409C-BE32-E72D297353CC}">
                <c16:uniqueId val="{00000001-F4C0-410D-916B-8227BB086ED9}"/>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lumMod val="95000"/>
                      </a:schemeClr>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Sheet1!$B$1:$M$2</c:f>
              <c:multiLvlStrCache>
                <c:ptCount val="8"/>
                <c:lvl>
                  <c:pt idx="0">
                    <c:v>יהודים</c:v>
                  </c:pt>
                  <c:pt idx="1">
                    <c:v>חברה ערבית</c:v>
                  </c:pt>
                  <c:pt idx="2">
                    <c:v>יהודים</c:v>
                  </c:pt>
                  <c:pt idx="3">
                    <c:v>חברה ערבית</c:v>
                  </c:pt>
                  <c:pt idx="4">
                    <c:v>יהודים</c:v>
                  </c:pt>
                  <c:pt idx="5">
                    <c:v>חברה ערבית</c:v>
                  </c:pt>
                  <c:pt idx="6">
                    <c:v>יהודים</c:v>
                  </c:pt>
                  <c:pt idx="7">
                    <c:v>חברה ערבית</c:v>
                  </c:pt>
                </c:lvl>
                <c:lvl>
                  <c:pt idx="0">
                    <c:v>מקומות עבודה </c:v>
                  </c:pt>
                  <c:pt idx="2">
                    <c:v>מוסדות להשכלה גבוהה </c:v>
                  </c:pt>
                  <c:pt idx="4">
                    <c:v>פוליטיקה</c:v>
                  </c:pt>
                  <c:pt idx="6">
                    <c:v>אירועים חברתיים</c:v>
                  </c:pt>
                </c:lvl>
              </c:multiLvlStrCache>
            </c:multiLvlStrRef>
          </c:cat>
          <c:val>
            <c:numRef>
              <c:f>Sheet1!$B$3:$M$3</c:f>
              <c:numCache>
                <c:formatCode>0%</c:formatCode>
                <c:ptCount val="8"/>
                <c:pt idx="0">
                  <c:v>0.14908188923007459</c:v>
                </c:pt>
                <c:pt idx="1">
                  <c:v>0.34164015596061792</c:v>
                </c:pt>
                <c:pt idx="2">
                  <c:v>8.4131715974676738E-2</c:v>
                </c:pt>
                <c:pt idx="3">
                  <c:v>0.27676500366613221</c:v>
                </c:pt>
                <c:pt idx="4">
                  <c:v>3.6395530311146382E-2</c:v>
                </c:pt>
                <c:pt idx="5">
                  <c:v>0.11771249928636393</c:v>
                </c:pt>
                <c:pt idx="6">
                  <c:v>0.11142019765379246</c:v>
                </c:pt>
                <c:pt idx="7">
                  <c:v>0.33948309358848794</c:v>
                </c:pt>
              </c:numCache>
            </c:numRef>
          </c:val>
          <c:extLst>
            <c:ext xmlns:c16="http://schemas.microsoft.com/office/drawing/2014/chart" uri="{C3380CC4-5D6E-409C-BE32-E72D297353CC}">
              <c16:uniqueId val="{00000002-F4C0-410D-916B-8227BB086ED9}"/>
            </c:ext>
          </c:extLst>
        </c:ser>
        <c:ser>
          <c:idx val="0"/>
          <c:order val="1"/>
          <c:tx>
            <c:strRef>
              <c:f>Sheet1!$A$4</c:f>
              <c:strCache>
                <c:ptCount val="1"/>
                <c:pt idx="0">
                  <c:v>די מחזקים</c:v>
                </c:pt>
              </c:strCache>
            </c:strRef>
          </c:tx>
          <c:spPr>
            <a:solidFill>
              <a:srgbClr val="92D050"/>
            </a:solidFill>
            <a:ln w="19050">
              <a:solidFill>
                <a:schemeClr val="lt1"/>
              </a:solidFill>
            </a:ln>
            <a:effectLst/>
          </c:spPr>
          <c:invertIfNegative val="0"/>
          <c:dPt>
            <c:idx val="2"/>
            <c:invertIfNegative val="0"/>
            <c:bubble3D val="0"/>
            <c:spPr>
              <a:solidFill>
                <a:srgbClr val="92D050"/>
              </a:solidFill>
              <a:ln w="19050">
                <a:solidFill>
                  <a:schemeClr val="lt1"/>
                </a:solidFill>
              </a:ln>
              <a:effectLst/>
            </c:spPr>
            <c:extLst>
              <c:ext xmlns:c16="http://schemas.microsoft.com/office/drawing/2014/chart" uri="{C3380CC4-5D6E-409C-BE32-E72D297353CC}">
                <c16:uniqueId val="{00000004-F4C0-410D-916B-8227BB086ED9}"/>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Sheet1!$B$1:$M$2</c:f>
              <c:multiLvlStrCache>
                <c:ptCount val="8"/>
                <c:lvl>
                  <c:pt idx="0">
                    <c:v>יהודים</c:v>
                  </c:pt>
                  <c:pt idx="1">
                    <c:v>חברה ערבית</c:v>
                  </c:pt>
                  <c:pt idx="2">
                    <c:v>יהודים</c:v>
                  </c:pt>
                  <c:pt idx="3">
                    <c:v>חברה ערבית</c:v>
                  </c:pt>
                  <c:pt idx="4">
                    <c:v>יהודים</c:v>
                  </c:pt>
                  <c:pt idx="5">
                    <c:v>חברה ערבית</c:v>
                  </c:pt>
                  <c:pt idx="6">
                    <c:v>יהודים</c:v>
                  </c:pt>
                  <c:pt idx="7">
                    <c:v>חברה ערבית</c:v>
                  </c:pt>
                </c:lvl>
                <c:lvl>
                  <c:pt idx="0">
                    <c:v>מקומות עבודה </c:v>
                  </c:pt>
                  <c:pt idx="2">
                    <c:v>מוסדות להשכלה גבוהה </c:v>
                  </c:pt>
                  <c:pt idx="4">
                    <c:v>פוליטיקה</c:v>
                  </c:pt>
                  <c:pt idx="6">
                    <c:v>אירועים חברתיים</c:v>
                  </c:pt>
                </c:lvl>
              </c:multiLvlStrCache>
            </c:multiLvlStrRef>
          </c:cat>
          <c:val>
            <c:numRef>
              <c:f>Sheet1!$B$4:$M$4</c:f>
              <c:numCache>
                <c:formatCode>0%</c:formatCode>
                <c:ptCount val="8"/>
                <c:pt idx="0">
                  <c:v>0.47120944726215969</c:v>
                </c:pt>
                <c:pt idx="1">
                  <c:v>0.38017081463342145</c:v>
                </c:pt>
                <c:pt idx="2">
                  <c:v>0.33103145186508171</c:v>
                </c:pt>
                <c:pt idx="3">
                  <c:v>0.37122341154304744</c:v>
                </c:pt>
                <c:pt idx="4">
                  <c:v>0.10716112028941956</c:v>
                </c:pt>
                <c:pt idx="5">
                  <c:v>0.14260772497296767</c:v>
                </c:pt>
                <c:pt idx="6">
                  <c:v>0.35859933423899504</c:v>
                </c:pt>
                <c:pt idx="7">
                  <c:v>0.32304014041445095</c:v>
                </c:pt>
              </c:numCache>
            </c:numRef>
          </c:val>
          <c:extLst>
            <c:ext xmlns:c16="http://schemas.microsoft.com/office/drawing/2014/chart" uri="{C3380CC4-5D6E-409C-BE32-E72D297353CC}">
              <c16:uniqueId val="{00000005-F4C0-410D-916B-8227BB086ED9}"/>
            </c:ext>
          </c:extLst>
        </c:ser>
        <c:ser>
          <c:idx val="2"/>
          <c:order val="2"/>
          <c:tx>
            <c:strRef>
              <c:f>Sheet1!$A$6</c:f>
              <c:strCache>
                <c:ptCount val="1"/>
                <c:pt idx="0">
                  <c:v>די מחלישים</c:v>
                </c:pt>
              </c:strCache>
            </c:strRef>
          </c:tx>
          <c:spPr>
            <a:solidFill>
              <a:srgbClr val="FFC000"/>
            </a:solidFill>
            <a:ln w="19050">
              <a:solidFill>
                <a:schemeClr val="lt1"/>
              </a:solidFill>
            </a:ln>
            <a:effectLst/>
          </c:spPr>
          <c:invertIfNegative val="0"/>
          <c:dPt>
            <c:idx val="2"/>
            <c:invertIfNegative val="0"/>
            <c:bubble3D val="0"/>
            <c:spPr>
              <a:solidFill>
                <a:srgbClr val="FFC000"/>
              </a:solidFill>
              <a:ln w="19050">
                <a:solidFill>
                  <a:schemeClr val="lt1"/>
                </a:solidFill>
              </a:ln>
              <a:effectLst/>
            </c:spPr>
            <c:extLst>
              <c:ext xmlns:c16="http://schemas.microsoft.com/office/drawing/2014/chart" uri="{C3380CC4-5D6E-409C-BE32-E72D297353CC}">
                <c16:uniqueId val="{00000007-F4C0-410D-916B-8227BB086ED9}"/>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Sheet1!$B$1:$M$2</c:f>
              <c:multiLvlStrCache>
                <c:ptCount val="8"/>
                <c:lvl>
                  <c:pt idx="0">
                    <c:v>יהודים</c:v>
                  </c:pt>
                  <c:pt idx="1">
                    <c:v>חברה ערבית</c:v>
                  </c:pt>
                  <c:pt idx="2">
                    <c:v>יהודים</c:v>
                  </c:pt>
                  <c:pt idx="3">
                    <c:v>חברה ערבית</c:v>
                  </c:pt>
                  <c:pt idx="4">
                    <c:v>יהודים</c:v>
                  </c:pt>
                  <c:pt idx="5">
                    <c:v>חברה ערבית</c:v>
                  </c:pt>
                  <c:pt idx="6">
                    <c:v>יהודים</c:v>
                  </c:pt>
                  <c:pt idx="7">
                    <c:v>חברה ערבית</c:v>
                  </c:pt>
                </c:lvl>
                <c:lvl>
                  <c:pt idx="0">
                    <c:v>מקומות עבודה </c:v>
                  </c:pt>
                  <c:pt idx="2">
                    <c:v>מוסדות להשכלה גבוהה </c:v>
                  </c:pt>
                  <c:pt idx="4">
                    <c:v>פוליטיקה</c:v>
                  </c:pt>
                  <c:pt idx="6">
                    <c:v>אירועים חברתיים</c:v>
                  </c:pt>
                </c:lvl>
              </c:multiLvlStrCache>
            </c:multiLvlStrRef>
          </c:cat>
          <c:val>
            <c:numRef>
              <c:f>Sheet1!$B$6:$M$6</c:f>
              <c:numCache>
                <c:formatCode>0%</c:formatCode>
                <c:ptCount val="8"/>
                <c:pt idx="0">
                  <c:v>0.15246522330185966</c:v>
                </c:pt>
                <c:pt idx="1">
                  <c:v>8.3444190362990694E-2</c:v>
                </c:pt>
                <c:pt idx="2">
                  <c:v>0.21988385368727489</c:v>
                </c:pt>
                <c:pt idx="3">
                  <c:v>0.10588026942475585</c:v>
                </c:pt>
                <c:pt idx="4">
                  <c:v>0.26986055447944246</c:v>
                </c:pt>
                <c:pt idx="5">
                  <c:v>0.1940380694687589</c:v>
                </c:pt>
                <c:pt idx="6">
                  <c:v>0.16033094690593327</c:v>
                </c:pt>
                <c:pt idx="7">
                  <c:v>7.2695645382219384E-2</c:v>
                </c:pt>
              </c:numCache>
            </c:numRef>
          </c:val>
          <c:extLst>
            <c:ext xmlns:c16="http://schemas.microsoft.com/office/drawing/2014/chart" uri="{C3380CC4-5D6E-409C-BE32-E72D297353CC}">
              <c16:uniqueId val="{00000008-F4C0-410D-916B-8227BB086ED9}"/>
            </c:ext>
          </c:extLst>
        </c:ser>
        <c:ser>
          <c:idx val="3"/>
          <c:order val="3"/>
          <c:tx>
            <c:strRef>
              <c:f>Sheet1!$A$7</c:f>
              <c:strCache>
                <c:ptCount val="1"/>
                <c:pt idx="0">
                  <c:v>מחלישים מאד</c:v>
                </c:pt>
              </c:strCache>
            </c:strRef>
          </c:tx>
          <c:spPr>
            <a:solidFill>
              <a:srgbClr val="FF0000"/>
            </a:solidFill>
            <a:ln w="19050">
              <a:solidFill>
                <a:schemeClr val="lt1"/>
              </a:solidFill>
            </a:ln>
            <a:effectLst/>
          </c:spPr>
          <c:invertIfNegative val="0"/>
          <c:dPt>
            <c:idx val="2"/>
            <c:invertIfNegative val="0"/>
            <c:bubble3D val="0"/>
            <c:spPr>
              <a:solidFill>
                <a:srgbClr val="FF0000"/>
              </a:solidFill>
              <a:ln w="19050">
                <a:solidFill>
                  <a:schemeClr val="lt1"/>
                </a:solidFill>
              </a:ln>
              <a:effectLst/>
            </c:spPr>
            <c:extLst>
              <c:ext xmlns:c16="http://schemas.microsoft.com/office/drawing/2014/chart" uri="{C3380CC4-5D6E-409C-BE32-E72D297353CC}">
                <c16:uniqueId val="{0000000A-F4C0-410D-916B-8227BB086ED9}"/>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Sheet1!$B$1:$M$2</c:f>
              <c:multiLvlStrCache>
                <c:ptCount val="8"/>
                <c:lvl>
                  <c:pt idx="0">
                    <c:v>יהודים</c:v>
                  </c:pt>
                  <c:pt idx="1">
                    <c:v>חברה ערבית</c:v>
                  </c:pt>
                  <c:pt idx="2">
                    <c:v>יהודים</c:v>
                  </c:pt>
                  <c:pt idx="3">
                    <c:v>חברה ערבית</c:v>
                  </c:pt>
                  <c:pt idx="4">
                    <c:v>יהודים</c:v>
                  </c:pt>
                  <c:pt idx="5">
                    <c:v>חברה ערבית</c:v>
                  </c:pt>
                  <c:pt idx="6">
                    <c:v>יהודים</c:v>
                  </c:pt>
                  <c:pt idx="7">
                    <c:v>חברה ערבית</c:v>
                  </c:pt>
                </c:lvl>
                <c:lvl>
                  <c:pt idx="0">
                    <c:v>מקומות עבודה </c:v>
                  </c:pt>
                  <c:pt idx="2">
                    <c:v>מוסדות להשכלה גבוהה </c:v>
                  </c:pt>
                  <c:pt idx="4">
                    <c:v>פוליטיקה</c:v>
                  </c:pt>
                  <c:pt idx="6">
                    <c:v>אירועים חברתיים</c:v>
                  </c:pt>
                </c:lvl>
              </c:multiLvlStrCache>
            </c:multiLvlStrRef>
          </c:cat>
          <c:val>
            <c:numRef>
              <c:f>Sheet1!$B$7:$M$7</c:f>
              <c:numCache>
                <c:formatCode>0%</c:formatCode>
                <c:ptCount val="8"/>
                <c:pt idx="0">
                  <c:v>0.12071524777060086</c:v>
                </c:pt>
                <c:pt idx="1">
                  <c:v>2.7416275174197133E-2</c:v>
                </c:pt>
                <c:pt idx="2">
                  <c:v>0.24335742276694203</c:v>
                </c:pt>
                <c:pt idx="3">
                  <c:v>3.943325256254171E-2</c:v>
                </c:pt>
                <c:pt idx="4">
                  <c:v>0.49329990738484009</c:v>
                </c:pt>
                <c:pt idx="5">
                  <c:v>0.33795344002035116</c:v>
                </c:pt>
                <c:pt idx="6">
                  <c:v>0.18699972608938492</c:v>
                </c:pt>
                <c:pt idx="7">
                  <c:v>4.7803612714118024E-2</c:v>
                </c:pt>
              </c:numCache>
            </c:numRef>
          </c:val>
          <c:extLst>
            <c:ext xmlns:c16="http://schemas.microsoft.com/office/drawing/2014/chart" uri="{C3380CC4-5D6E-409C-BE32-E72D297353CC}">
              <c16:uniqueId val="{0000000B-F4C0-410D-916B-8227BB086ED9}"/>
            </c:ext>
          </c:extLst>
        </c:ser>
        <c:ser>
          <c:idx val="5"/>
          <c:order val="4"/>
          <c:tx>
            <c:strRef>
              <c:f>Sheet1!$A$9</c:f>
              <c:strCache>
                <c:ptCount val="1"/>
                <c:pt idx="0">
                  <c:v>לא יודע</c:v>
                </c:pt>
              </c:strCache>
            </c:strRef>
          </c:tx>
          <c:spPr>
            <a:solidFill>
              <a:schemeClr val="bg1">
                <a:lumMod val="75000"/>
              </a:schemeClr>
            </a:solidFill>
            <a:ln w="19050">
              <a:solidFill>
                <a:schemeClr val="lt1"/>
              </a:solidFill>
            </a:ln>
            <a:effectLst/>
          </c:spPr>
          <c:invertIfNegative val="0"/>
          <c:dPt>
            <c:idx val="2"/>
            <c:invertIfNegative val="0"/>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10-F4C0-410D-916B-8227BB086ED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Sheet1!$B$1:$M$2</c:f>
              <c:multiLvlStrCache>
                <c:ptCount val="8"/>
                <c:lvl>
                  <c:pt idx="0">
                    <c:v>יהודים</c:v>
                  </c:pt>
                  <c:pt idx="1">
                    <c:v>חברה ערבית</c:v>
                  </c:pt>
                  <c:pt idx="2">
                    <c:v>יהודים</c:v>
                  </c:pt>
                  <c:pt idx="3">
                    <c:v>חברה ערבית</c:v>
                  </c:pt>
                  <c:pt idx="4">
                    <c:v>יהודים</c:v>
                  </c:pt>
                  <c:pt idx="5">
                    <c:v>חברה ערבית</c:v>
                  </c:pt>
                  <c:pt idx="6">
                    <c:v>יהודים</c:v>
                  </c:pt>
                  <c:pt idx="7">
                    <c:v>חברה ערבית</c:v>
                  </c:pt>
                </c:lvl>
                <c:lvl>
                  <c:pt idx="0">
                    <c:v>מקומות עבודה </c:v>
                  </c:pt>
                  <c:pt idx="2">
                    <c:v>מוסדות להשכלה גבוהה </c:v>
                  </c:pt>
                  <c:pt idx="4">
                    <c:v>פוליטיקה</c:v>
                  </c:pt>
                  <c:pt idx="6">
                    <c:v>אירועים חברתיים</c:v>
                  </c:pt>
                </c:lvl>
              </c:multiLvlStrCache>
            </c:multiLvlStrRef>
          </c:cat>
          <c:val>
            <c:numRef>
              <c:f>Sheet1!$B$9:$M$9</c:f>
              <c:numCache>
                <c:formatCode>0%</c:formatCode>
                <c:ptCount val="8"/>
                <c:pt idx="0">
                  <c:v>0.10652819243530658</c:v>
                </c:pt>
                <c:pt idx="1">
                  <c:v>0.16732856386877507</c:v>
                </c:pt>
                <c:pt idx="2">
                  <c:v>0.12159555570602615</c:v>
                </c:pt>
                <c:pt idx="3">
                  <c:v>0.20669806280352515</c:v>
                </c:pt>
                <c:pt idx="4">
                  <c:v>9.3282887535152806E-2</c:v>
                </c:pt>
                <c:pt idx="5">
                  <c:v>0.20768826625156048</c:v>
                </c:pt>
                <c:pt idx="6">
                  <c:v>0.18264979511189594</c:v>
                </c:pt>
                <c:pt idx="7">
                  <c:v>0.21697750790072598</c:v>
                </c:pt>
              </c:numCache>
            </c:numRef>
          </c:val>
          <c:extLst>
            <c:ext xmlns:c16="http://schemas.microsoft.com/office/drawing/2014/chart" uri="{C3380CC4-5D6E-409C-BE32-E72D297353CC}">
              <c16:uniqueId val="{00000011-F4C0-410D-916B-8227BB086ED9}"/>
            </c:ext>
          </c:extLst>
        </c:ser>
        <c:dLbls>
          <c:showLegendKey val="0"/>
          <c:showVal val="0"/>
          <c:showCatName val="0"/>
          <c:showSerName val="0"/>
          <c:showPercent val="0"/>
          <c:showBubbleSize val="0"/>
        </c:dLbls>
        <c:gapWidth val="100"/>
        <c:overlap val="100"/>
        <c:axId val="1911776416"/>
        <c:axId val="1721245504"/>
      </c:barChart>
      <c:catAx>
        <c:axId val="19117764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e-IL"/>
          </a:p>
        </c:txPr>
        <c:crossAx val="1721245504"/>
        <c:crosses val="autoZero"/>
        <c:auto val="1"/>
        <c:lblAlgn val="ctr"/>
        <c:lblOffset val="100"/>
        <c:noMultiLvlLbl val="0"/>
      </c:catAx>
      <c:valAx>
        <c:axId val="17212455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1911776416"/>
        <c:crosses val="autoZero"/>
        <c:crossBetween val="between"/>
      </c:valAx>
      <c:spPr>
        <a:noFill/>
        <a:ln>
          <a:noFill/>
        </a:ln>
        <a:effectLst/>
      </c:spPr>
    </c:plotArea>
    <c:legend>
      <c:legendPos val="r"/>
      <c:layout>
        <c:manualLayout>
          <c:xMode val="edge"/>
          <c:yMode val="edge"/>
          <c:x val="0.91757309616991645"/>
          <c:y val="1.9451171977309212E-2"/>
          <c:w val="7.6176090178404945E-2"/>
          <c:h val="0.8239647944610322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810196586448711E-2"/>
          <c:y val="8.7424161189633226E-2"/>
          <c:w val="0.91836330729729998"/>
          <c:h val="0.75458480080853652"/>
        </c:manualLayout>
      </c:layout>
      <c:barChart>
        <c:barDir val="col"/>
        <c:grouping val="percentStacked"/>
        <c:varyColors val="0"/>
        <c:ser>
          <c:idx val="1"/>
          <c:order val="0"/>
          <c:tx>
            <c:strRef>
              <c:f>Sheet1!$A$3</c:f>
              <c:strCache>
                <c:ptCount val="1"/>
                <c:pt idx="0">
                  <c:v>מוכן כעת</c:v>
                </c:pt>
              </c:strCache>
            </c:strRef>
          </c:tx>
          <c:spPr>
            <a:solidFill>
              <a:srgbClr val="00B050"/>
            </a:solidFill>
            <a:ln w="19050">
              <a:solidFill>
                <a:schemeClr val="lt1"/>
              </a:solidFill>
            </a:ln>
            <a:effectLst/>
          </c:spPr>
          <c:invertIfNegative val="0"/>
          <c:dPt>
            <c:idx val="2"/>
            <c:invertIfNegative val="0"/>
            <c:bubble3D val="0"/>
            <c:spPr>
              <a:solidFill>
                <a:srgbClr val="00B050"/>
              </a:solidFill>
              <a:ln w="19050">
                <a:solidFill>
                  <a:schemeClr val="lt1"/>
                </a:solidFill>
              </a:ln>
              <a:effectLst/>
            </c:spPr>
            <c:extLst>
              <c:ext xmlns:c16="http://schemas.microsoft.com/office/drawing/2014/chart" uri="{C3380CC4-5D6E-409C-BE32-E72D297353CC}">
                <c16:uniqueId val="{00000001-F4C0-410D-916B-8227BB086ED9}"/>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Sheet1!$B$1:$I$2</c:f>
              <c:multiLvlStrCache>
                <c:ptCount val="8"/>
                <c:lvl>
                  <c:pt idx="0">
                    <c:v>יהודים</c:v>
                  </c:pt>
                  <c:pt idx="1">
                    <c:v>חברה ערבית</c:v>
                  </c:pt>
                  <c:pt idx="2">
                    <c:v>יהודים</c:v>
                  </c:pt>
                  <c:pt idx="3">
                    <c:v>חברה ערבית</c:v>
                  </c:pt>
                  <c:pt idx="4">
                    <c:v>יהודים</c:v>
                  </c:pt>
                  <c:pt idx="5">
                    <c:v>חברה ערבית</c:v>
                  </c:pt>
                  <c:pt idx="6">
                    <c:v>יהודים</c:v>
                  </c:pt>
                  <c:pt idx="7">
                    <c:v>חברה ערבית</c:v>
                  </c:pt>
                </c:lvl>
                <c:lvl>
                  <c:pt idx="0">
                    <c:v>יחסי חברות </c:v>
                  </c:pt>
                  <c:pt idx="2">
                    <c:v>עבודה במקום משותף</c:v>
                  </c:pt>
                  <c:pt idx="4">
                    <c:v>לימודים משותפים באוניברסיטה</c:v>
                  </c:pt>
                  <c:pt idx="6">
                    <c:v>חוגים משותפים לילדים </c:v>
                  </c:pt>
                </c:lvl>
              </c:multiLvlStrCache>
            </c:multiLvlStrRef>
          </c:cat>
          <c:val>
            <c:numRef>
              <c:f>Sheet1!$B$3:$I$3</c:f>
              <c:numCache>
                <c:formatCode>0%</c:formatCode>
                <c:ptCount val="8"/>
                <c:pt idx="0">
                  <c:v>0.32790410108817297</c:v>
                </c:pt>
                <c:pt idx="1">
                  <c:v>0.62085064848857174</c:v>
                </c:pt>
                <c:pt idx="2">
                  <c:v>0.52737428479333071</c:v>
                </c:pt>
                <c:pt idx="3">
                  <c:v>0.72497707263666489</c:v>
                </c:pt>
                <c:pt idx="4">
                  <c:v>0.46612796141960955</c:v>
                </c:pt>
                <c:pt idx="5">
                  <c:v>0.72115769648729577</c:v>
                </c:pt>
                <c:pt idx="6">
                  <c:v>0.30103532769966762</c:v>
                </c:pt>
                <c:pt idx="7">
                  <c:v>0.57364107822856369</c:v>
                </c:pt>
              </c:numCache>
            </c:numRef>
          </c:val>
          <c:extLst>
            <c:ext xmlns:c16="http://schemas.microsoft.com/office/drawing/2014/chart" uri="{C3380CC4-5D6E-409C-BE32-E72D297353CC}">
              <c16:uniqueId val="{00000002-F4C0-410D-916B-8227BB086ED9}"/>
            </c:ext>
          </c:extLst>
        </c:ser>
        <c:ser>
          <c:idx val="0"/>
          <c:order val="1"/>
          <c:tx>
            <c:strRef>
              <c:f>Sheet1!$A$4</c:f>
              <c:strCache>
                <c:ptCount val="1"/>
                <c:pt idx="0">
                  <c:v>אולי אהיה מוכן בעתיד</c:v>
                </c:pt>
              </c:strCache>
            </c:strRef>
          </c:tx>
          <c:spPr>
            <a:solidFill>
              <a:srgbClr val="FFC000"/>
            </a:solidFill>
            <a:ln w="19050">
              <a:solidFill>
                <a:schemeClr val="lt1"/>
              </a:solidFill>
            </a:ln>
            <a:effectLst/>
          </c:spPr>
          <c:invertIfNegative val="0"/>
          <c:dPt>
            <c:idx val="2"/>
            <c:invertIfNegative val="0"/>
            <c:bubble3D val="0"/>
            <c:spPr>
              <a:solidFill>
                <a:srgbClr val="FFC000"/>
              </a:solidFill>
              <a:ln w="19050">
                <a:solidFill>
                  <a:schemeClr val="lt1"/>
                </a:solidFill>
              </a:ln>
              <a:effectLst/>
            </c:spPr>
            <c:extLst>
              <c:ext xmlns:c16="http://schemas.microsoft.com/office/drawing/2014/chart" uri="{C3380CC4-5D6E-409C-BE32-E72D297353CC}">
                <c16:uniqueId val="{00000004-F4C0-410D-916B-8227BB086ED9}"/>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Sheet1!$B$1:$I$2</c:f>
              <c:multiLvlStrCache>
                <c:ptCount val="8"/>
                <c:lvl>
                  <c:pt idx="0">
                    <c:v>יהודים</c:v>
                  </c:pt>
                  <c:pt idx="1">
                    <c:v>חברה ערבית</c:v>
                  </c:pt>
                  <c:pt idx="2">
                    <c:v>יהודים</c:v>
                  </c:pt>
                  <c:pt idx="3">
                    <c:v>חברה ערבית</c:v>
                  </c:pt>
                  <c:pt idx="4">
                    <c:v>יהודים</c:v>
                  </c:pt>
                  <c:pt idx="5">
                    <c:v>חברה ערבית</c:v>
                  </c:pt>
                  <c:pt idx="6">
                    <c:v>יהודים</c:v>
                  </c:pt>
                  <c:pt idx="7">
                    <c:v>חברה ערבית</c:v>
                  </c:pt>
                </c:lvl>
                <c:lvl>
                  <c:pt idx="0">
                    <c:v>יחסי חברות </c:v>
                  </c:pt>
                  <c:pt idx="2">
                    <c:v>עבודה במקום משותף</c:v>
                  </c:pt>
                  <c:pt idx="4">
                    <c:v>לימודים משותפים באוניברסיטה</c:v>
                  </c:pt>
                  <c:pt idx="6">
                    <c:v>חוגים משותפים לילדים </c:v>
                  </c:pt>
                </c:lvl>
              </c:multiLvlStrCache>
            </c:multiLvlStrRef>
          </c:cat>
          <c:val>
            <c:numRef>
              <c:f>Sheet1!$B$4:$I$4</c:f>
              <c:numCache>
                <c:formatCode>0%</c:formatCode>
                <c:ptCount val="8"/>
                <c:pt idx="0">
                  <c:v>0.21930148263291926</c:v>
                </c:pt>
                <c:pt idx="1">
                  <c:v>0.1375715826375794</c:v>
                </c:pt>
                <c:pt idx="2">
                  <c:v>0.18127415940974786</c:v>
                </c:pt>
                <c:pt idx="3">
                  <c:v>0.10526351131218376</c:v>
                </c:pt>
                <c:pt idx="4">
                  <c:v>0.20306712755818487</c:v>
                </c:pt>
                <c:pt idx="5">
                  <c:v>0.10821584114722298</c:v>
                </c:pt>
                <c:pt idx="6">
                  <c:v>0.19459403329075844</c:v>
                </c:pt>
                <c:pt idx="7">
                  <c:v>0.14676736414215602</c:v>
                </c:pt>
              </c:numCache>
            </c:numRef>
          </c:val>
          <c:extLst>
            <c:ext xmlns:c16="http://schemas.microsoft.com/office/drawing/2014/chart" uri="{C3380CC4-5D6E-409C-BE32-E72D297353CC}">
              <c16:uniqueId val="{00000005-F4C0-410D-916B-8227BB086ED9}"/>
            </c:ext>
          </c:extLst>
        </c:ser>
        <c:ser>
          <c:idx val="3"/>
          <c:order val="2"/>
          <c:tx>
            <c:strRef>
              <c:f>Sheet1!$A$5</c:f>
              <c:strCache>
                <c:ptCount val="1"/>
                <c:pt idx="0">
                  <c:v>לא מוכן</c:v>
                </c:pt>
              </c:strCache>
            </c:strRef>
          </c:tx>
          <c:spPr>
            <a:solidFill>
              <a:srgbClr val="FF0000"/>
            </a:solidFill>
            <a:ln w="19050">
              <a:solidFill>
                <a:schemeClr val="lt1"/>
              </a:solidFill>
            </a:ln>
            <a:effectLst/>
          </c:spPr>
          <c:invertIfNegative val="0"/>
          <c:dPt>
            <c:idx val="2"/>
            <c:invertIfNegative val="0"/>
            <c:bubble3D val="0"/>
            <c:spPr>
              <a:solidFill>
                <a:srgbClr val="FF0000"/>
              </a:solidFill>
              <a:ln w="19050">
                <a:solidFill>
                  <a:schemeClr val="lt1"/>
                </a:solidFill>
              </a:ln>
              <a:effectLst/>
            </c:spPr>
            <c:extLst>
              <c:ext xmlns:c16="http://schemas.microsoft.com/office/drawing/2014/chart" uri="{C3380CC4-5D6E-409C-BE32-E72D297353CC}">
                <c16:uniqueId val="{0000000A-F4C0-410D-916B-8227BB086ED9}"/>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Sheet1!$B$1:$I$2</c:f>
              <c:multiLvlStrCache>
                <c:ptCount val="8"/>
                <c:lvl>
                  <c:pt idx="0">
                    <c:v>יהודים</c:v>
                  </c:pt>
                  <c:pt idx="1">
                    <c:v>חברה ערבית</c:v>
                  </c:pt>
                  <c:pt idx="2">
                    <c:v>יהודים</c:v>
                  </c:pt>
                  <c:pt idx="3">
                    <c:v>חברה ערבית</c:v>
                  </c:pt>
                  <c:pt idx="4">
                    <c:v>יהודים</c:v>
                  </c:pt>
                  <c:pt idx="5">
                    <c:v>חברה ערבית</c:v>
                  </c:pt>
                  <c:pt idx="6">
                    <c:v>יהודים</c:v>
                  </c:pt>
                  <c:pt idx="7">
                    <c:v>חברה ערבית</c:v>
                  </c:pt>
                </c:lvl>
                <c:lvl>
                  <c:pt idx="0">
                    <c:v>יחסי חברות </c:v>
                  </c:pt>
                  <c:pt idx="2">
                    <c:v>עבודה במקום משותף</c:v>
                  </c:pt>
                  <c:pt idx="4">
                    <c:v>לימודים משותפים באוניברסיטה</c:v>
                  </c:pt>
                  <c:pt idx="6">
                    <c:v>חוגים משותפים לילדים </c:v>
                  </c:pt>
                </c:lvl>
              </c:multiLvlStrCache>
            </c:multiLvlStrRef>
          </c:cat>
          <c:val>
            <c:numRef>
              <c:f>Sheet1!$B$5:$I$5</c:f>
              <c:numCache>
                <c:formatCode>0%</c:formatCode>
                <c:ptCount val="8"/>
                <c:pt idx="0">
                  <c:v>0.387774452120771</c:v>
                </c:pt>
                <c:pt idx="1">
                  <c:v>8.8798542990589521E-2</c:v>
                </c:pt>
                <c:pt idx="2">
                  <c:v>0.22693317862474302</c:v>
                </c:pt>
                <c:pt idx="3">
                  <c:v>3.0129292984700108E-2</c:v>
                </c:pt>
                <c:pt idx="4">
                  <c:v>0.26653986730587681</c:v>
                </c:pt>
                <c:pt idx="5">
                  <c:v>2.9684658142346838E-2</c:v>
                </c:pt>
                <c:pt idx="6">
                  <c:v>0.4388039113904364</c:v>
                </c:pt>
                <c:pt idx="7">
                  <c:v>0.12663429793145109</c:v>
                </c:pt>
              </c:numCache>
            </c:numRef>
          </c:val>
          <c:extLst>
            <c:ext xmlns:c16="http://schemas.microsoft.com/office/drawing/2014/chart" uri="{C3380CC4-5D6E-409C-BE32-E72D297353CC}">
              <c16:uniqueId val="{0000000B-F4C0-410D-916B-8227BB086ED9}"/>
            </c:ext>
          </c:extLst>
        </c:ser>
        <c:ser>
          <c:idx val="5"/>
          <c:order val="3"/>
          <c:tx>
            <c:strRef>
              <c:f>Sheet1!$A$6</c:f>
              <c:strCache>
                <c:ptCount val="1"/>
                <c:pt idx="0">
                  <c:v>לא יודע</c:v>
                </c:pt>
              </c:strCache>
            </c:strRef>
          </c:tx>
          <c:spPr>
            <a:solidFill>
              <a:schemeClr val="bg1">
                <a:lumMod val="75000"/>
              </a:schemeClr>
            </a:solidFill>
            <a:ln w="19050">
              <a:solidFill>
                <a:schemeClr val="lt1"/>
              </a:solidFill>
            </a:ln>
            <a:effectLst/>
          </c:spPr>
          <c:invertIfNegative val="0"/>
          <c:dPt>
            <c:idx val="2"/>
            <c:invertIfNegative val="0"/>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10-F4C0-410D-916B-8227BB086ED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Sheet1!$B$1:$I$2</c:f>
              <c:multiLvlStrCache>
                <c:ptCount val="8"/>
                <c:lvl>
                  <c:pt idx="0">
                    <c:v>יהודים</c:v>
                  </c:pt>
                  <c:pt idx="1">
                    <c:v>חברה ערבית</c:v>
                  </c:pt>
                  <c:pt idx="2">
                    <c:v>יהודים</c:v>
                  </c:pt>
                  <c:pt idx="3">
                    <c:v>חברה ערבית</c:v>
                  </c:pt>
                  <c:pt idx="4">
                    <c:v>יהודים</c:v>
                  </c:pt>
                  <c:pt idx="5">
                    <c:v>חברה ערבית</c:v>
                  </c:pt>
                  <c:pt idx="6">
                    <c:v>יהודים</c:v>
                  </c:pt>
                  <c:pt idx="7">
                    <c:v>חברה ערבית</c:v>
                  </c:pt>
                </c:lvl>
                <c:lvl>
                  <c:pt idx="0">
                    <c:v>יחסי חברות </c:v>
                  </c:pt>
                  <c:pt idx="2">
                    <c:v>עבודה במקום משותף</c:v>
                  </c:pt>
                  <c:pt idx="4">
                    <c:v>לימודים משותפים באוניברסיטה</c:v>
                  </c:pt>
                  <c:pt idx="6">
                    <c:v>חוגים משותפים לילדים </c:v>
                  </c:pt>
                </c:lvl>
              </c:multiLvlStrCache>
            </c:multiLvlStrRef>
          </c:cat>
          <c:val>
            <c:numRef>
              <c:f>Sheet1!$B$6:$I$6</c:f>
              <c:numCache>
                <c:formatCode>0%</c:formatCode>
                <c:ptCount val="8"/>
                <c:pt idx="0">
                  <c:v>6.501996415813853E-2</c:v>
                </c:pt>
                <c:pt idx="1">
                  <c:v>0.15277922588326104</c:v>
                </c:pt>
                <c:pt idx="2">
                  <c:v>6.4418377172180005E-2</c:v>
                </c:pt>
                <c:pt idx="3">
                  <c:v>0.13963012306645239</c:v>
                </c:pt>
                <c:pt idx="4">
                  <c:v>6.4265043716330891E-2</c:v>
                </c:pt>
                <c:pt idx="5">
                  <c:v>0.14094180422313579</c:v>
                </c:pt>
                <c:pt idx="6">
                  <c:v>6.5566727619139273E-2</c:v>
                </c:pt>
                <c:pt idx="7">
                  <c:v>0.15295725969783108</c:v>
                </c:pt>
              </c:numCache>
            </c:numRef>
          </c:val>
          <c:extLst>
            <c:ext xmlns:c16="http://schemas.microsoft.com/office/drawing/2014/chart" uri="{C3380CC4-5D6E-409C-BE32-E72D297353CC}">
              <c16:uniqueId val="{00000011-F4C0-410D-916B-8227BB086ED9}"/>
            </c:ext>
          </c:extLst>
        </c:ser>
        <c:dLbls>
          <c:showLegendKey val="0"/>
          <c:showVal val="0"/>
          <c:showCatName val="0"/>
          <c:showSerName val="0"/>
          <c:showPercent val="0"/>
          <c:showBubbleSize val="0"/>
        </c:dLbls>
        <c:gapWidth val="100"/>
        <c:overlap val="100"/>
        <c:axId val="1911776416"/>
        <c:axId val="1721245504"/>
      </c:barChart>
      <c:catAx>
        <c:axId val="19117764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e-IL"/>
          </a:p>
        </c:txPr>
        <c:crossAx val="1721245504"/>
        <c:crosses val="autoZero"/>
        <c:auto val="1"/>
        <c:lblAlgn val="ctr"/>
        <c:lblOffset val="100"/>
        <c:noMultiLvlLbl val="0"/>
      </c:catAx>
      <c:valAx>
        <c:axId val="17212455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19117764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32723292359691197"/>
          <c:y val="8.6860553072568153E-2"/>
          <c:w val="1"/>
          <c:h val="0.75118595965051438"/>
        </c:manualLayout>
      </c:layout>
      <c:pieChart>
        <c:varyColors val="1"/>
        <c:ser>
          <c:idx val="1"/>
          <c:order val="0"/>
          <c:dPt>
            <c:idx val="0"/>
            <c:bubble3D val="0"/>
            <c:spPr>
              <a:solidFill>
                <a:schemeClr val="accent3">
                  <a:shade val="44000"/>
                </a:schemeClr>
              </a:solidFill>
              <a:ln>
                <a:noFill/>
              </a:ln>
              <a:effectLst/>
            </c:spPr>
            <c:extLst>
              <c:ext xmlns:c16="http://schemas.microsoft.com/office/drawing/2014/chart" uri="{C3380CC4-5D6E-409C-BE32-E72D297353CC}">
                <c16:uniqueId val="{00000000-42B0-42DA-97F1-E7BAD7692448}"/>
              </c:ext>
            </c:extLst>
          </c:dPt>
          <c:dPt>
            <c:idx val="1"/>
            <c:bubble3D val="0"/>
            <c:spPr>
              <a:solidFill>
                <a:schemeClr val="accent3">
                  <a:shade val="58000"/>
                </a:schemeClr>
              </a:solidFill>
              <a:ln>
                <a:noFill/>
              </a:ln>
              <a:effectLst/>
            </c:spPr>
            <c:extLst>
              <c:ext xmlns:c16="http://schemas.microsoft.com/office/drawing/2014/chart" uri="{C3380CC4-5D6E-409C-BE32-E72D297353CC}">
                <c16:uniqueId val="{00000002-42B0-42DA-97F1-E7BAD7692448}"/>
              </c:ext>
            </c:extLst>
          </c:dPt>
          <c:dPt>
            <c:idx val="2"/>
            <c:bubble3D val="0"/>
            <c:spPr>
              <a:solidFill>
                <a:srgbClr val="FFC000"/>
              </a:solidFill>
              <a:ln>
                <a:noFill/>
              </a:ln>
              <a:effectLst/>
            </c:spPr>
            <c:extLst>
              <c:ext xmlns:c16="http://schemas.microsoft.com/office/drawing/2014/chart" uri="{C3380CC4-5D6E-409C-BE32-E72D297353CC}">
                <c16:uniqueId val="{00000004-42B0-42DA-97F1-E7BAD7692448}"/>
              </c:ext>
            </c:extLst>
          </c:dPt>
          <c:dPt>
            <c:idx val="3"/>
            <c:bubble3D val="0"/>
            <c:explosion val="13"/>
            <c:spPr>
              <a:solidFill>
                <a:schemeClr val="accent5">
                  <a:lumMod val="75000"/>
                </a:schemeClr>
              </a:solidFill>
              <a:ln>
                <a:noFill/>
              </a:ln>
              <a:effectLst/>
            </c:spPr>
            <c:extLst>
              <c:ext xmlns:c16="http://schemas.microsoft.com/office/drawing/2014/chart" uri="{C3380CC4-5D6E-409C-BE32-E72D297353CC}">
                <c16:uniqueId val="{00000009-778F-4E94-AA7B-0E297BD4019D}"/>
              </c:ext>
            </c:extLst>
          </c:dPt>
          <c:dPt>
            <c:idx val="4"/>
            <c:bubble3D val="0"/>
            <c:spPr>
              <a:solidFill>
                <a:srgbClr val="92D050"/>
              </a:solidFill>
              <a:ln>
                <a:noFill/>
              </a:ln>
              <a:effectLst/>
            </c:spPr>
            <c:extLst>
              <c:ext xmlns:c16="http://schemas.microsoft.com/office/drawing/2014/chart" uri="{C3380CC4-5D6E-409C-BE32-E72D297353CC}">
                <c16:uniqueId val="{00000009-1232-4C67-911C-66E4FF564084}"/>
              </c:ext>
            </c:extLst>
          </c:dPt>
          <c:dPt>
            <c:idx val="5"/>
            <c:bubble3D val="0"/>
            <c:spPr>
              <a:solidFill>
                <a:schemeClr val="accent3">
                  <a:tint val="50000"/>
                </a:schemeClr>
              </a:solidFill>
              <a:ln>
                <a:noFill/>
              </a:ln>
              <a:effectLst/>
            </c:spPr>
            <c:extLst>
              <c:ext xmlns:c16="http://schemas.microsoft.com/office/drawing/2014/chart" uri="{C3380CC4-5D6E-409C-BE32-E72D297353CC}">
                <c16:uniqueId val="{0000000B-0B70-4814-AFD2-C9E595EBFB75}"/>
              </c:ext>
            </c:extLst>
          </c:dPt>
          <c:dLbls>
            <c:dLbl>
              <c:idx val="3"/>
              <c:layout>
                <c:manualLayout>
                  <c:x val="0.19988146898579481"/>
                  <c:y val="-7.2423191314956448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78F-4E94-AA7B-0E297BD4019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he-IL"/>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Sheet1!$A$1:$A$6</c:f>
              <c:strCache>
                <c:ptCount val="6"/>
                <c:pt idx="1">
                  <c:v>אני מועסק בחברה בה עובדים יהודים בלבד</c:v>
                </c:pt>
                <c:pt idx="2">
                  <c:v>אני מועסק בחברה בה עובדים ערבים אזרחי ישראל בלבד</c:v>
                </c:pt>
                <c:pt idx="3">
                  <c:v>אני מועסק בחברה בה עובדים יהודים וערבים אזרחי ישראל ביחד</c:v>
                </c:pt>
                <c:pt idx="4">
                  <c:v>אני עצמאי</c:v>
                </c:pt>
                <c:pt idx="5">
                  <c:v>אני לא מועסק</c:v>
                </c:pt>
              </c:strCache>
            </c:strRef>
          </c:cat>
          <c:val>
            <c:numRef>
              <c:f>Sheet1!$B$1:$B$6</c:f>
              <c:numCache>
                <c:formatCode>0%</c:formatCode>
                <c:ptCount val="6"/>
                <c:pt idx="1">
                  <c:v>0.23971300924595249</c:v>
                </c:pt>
                <c:pt idx="2">
                  <c:v>4.4538003165167678E-2</c:v>
                </c:pt>
                <c:pt idx="3">
                  <c:v>0.37692088504081073</c:v>
                </c:pt>
                <c:pt idx="4">
                  <c:v>7.0289875180687356E-2</c:v>
                </c:pt>
                <c:pt idx="5">
                  <c:v>0.26853822736738342</c:v>
                </c:pt>
              </c:numCache>
            </c:numRef>
          </c:val>
          <c:extLst>
            <c:ext xmlns:c16="http://schemas.microsoft.com/office/drawing/2014/chart" uri="{C3380CC4-5D6E-409C-BE32-E72D297353CC}">
              <c16:uniqueId val="{00000005-42B0-42DA-97F1-E7BAD769244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810196586448711E-2"/>
          <c:y val="2.3833483760484674E-2"/>
          <c:w val="0.91836330729729998"/>
          <c:h val="0.89644073711163907"/>
        </c:manualLayout>
      </c:layout>
      <c:barChart>
        <c:barDir val="col"/>
        <c:grouping val="percentStacked"/>
        <c:varyColors val="0"/>
        <c:ser>
          <c:idx val="1"/>
          <c:order val="0"/>
          <c:tx>
            <c:strRef>
              <c:f>Sheet1!$A$2</c:f>
              <c:strCache>
                <c:ptCount val="1"/>
                <c:pt idx="0">
                  <c:v>מאד חושש</c:v>
                </c:pt>
              </c:strCache>
            </c:strRef>
          </c:tx>
          <c:spPr>
            <a:solidFill>
              <a:srgbClr val="FF0000"/>
            </a:solidFill>
            <a:ln w="19050">
              <a:solidFill>
                <a:schemeClr val="lt1"/>
              </a:solid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he-IL"/>
                </a:p>
              </c:txPr>
              <c:showLegendKey val="0"/>
              <c:showVal val="1"/>
              <c:showCatName val="0"/>
              <c:showSerName val="0"/>
              <c:showPercent val="0"/>
              <c:showBubbleSize val="0"/>
              <c:extLst>
                <c:ext xmlns:c16="http://schemas.microsoft.com/office/drawing/2014/chart" uri="{C3380CC4-5D6E-409C-BE32-E72D297353CC}">
                  <c16:uniqueId val="{0000000A-5342-4337-B9BF-79ADEB78520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יהודים</c:v>
                </c:pt>
                <c:pt idx="1">
                  <c:v>חברה ערבית</c:v>
                </c:pt>
              </c:strCache>
            </c:strRef>
          </c:cat>
          <c:val>
            <c:numRef>
              <c:f>Sheet1!$B$2:$C$2</c:f>
              <c:numCache>
                <c:formatCode>0%</c:formatCode>
                <c:ptCount val="2"/>
                <c:pt idx="0">
                  <c:v>8.0888742230642616E-2</c:v>
                </c:pt>
                <c:pt idx="1">
                  <c:v>8.0624710234836108E-3</c:v>
                </c:pt>
              </c:numCache>
            </c:numRef>
          </c:val>
          <c:extLst>
            <c:ext xmlns:c16="http://schemas.microsoft.com/office/drawing/2014/chart" uri="{C3380CC4-5D6E-409C-BE32-E72D297353CC}">
              <c16:uniqueId val="{00000002-F4C0-410D-916B-8227BB086ED9}"/>
            </c:ext>
          </c:extLst>
        </c:ser>
        <c:ser>
          <c:idx val="0"/>
          <c:order val="1"/>
          <c:tx>
            <c:strRef>
              <c:f>Sheet1!$A$3</c:f>
              <c:strCache>
                <c:ptCount val="1"/>
                <c:pt idx="0">
                  <c:v>די חושש</c:v>
                </c:pt>
              </c:strCache>
            </c:strRef>
          </c:tx>
          <c:spPr>
            <a:solidFill>
              <a:srgbClr val="FFC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יהודים</c:v>
                </c:pt>
                <c:pt idx="1">
                  <c:v>חברה ערבית</c:v>
                </c:pt>
              </c:strCache>
            </c:strRef>
          </c:cat>
          <c:val>
            <c:numRef>
              <c:f>Sheet1!$B$3:$C$3</c:f>
              <c:numCache>
                <c:formatCode>0%</c:formatCode>
                <c:ptCount val="2"/>
                <c:pt idx="0">
                  <c:v>0.28420635193215421</c:v>
                </c:pt>
                <c:pt idx="1">
                  <c:v>0.15093552157024348</c:v>
                </c:pt>
              </c:numCache>
            </c:numRef>
          </c:val>
          <c:extLst>
            <c:ext xmlns:c16="http://schemas.microsoft.com/office/drawing/2014/chart" uri="{C3380CC4-5D6E-409C-BE32-E72D297353CC}">
              <c16:uniqueId val="{00000005-F4C0-410D-916B-8227BB086ED9}"/>
            </c:ext>
          </c:extLst>
        </c:ser>
        <c:ser>
          <c:idx val="2"/>
          <c:order val="2"/>
          <c:tx>
            <c:strRef>
              <c:f>Sheet1!$A$5</c:f>
              <c:strCache>
                <c:ptCount val="1"/>
                <c:pt idx="0">
                  <c:v>לא כל כך חושש</c:v>
                </c:pt>
              </c:strCache>
            </c:strRef>
          </c:tx>
          <c:spPr>
            <a:solidFill>
              <a:srgbClr val="92D05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יהודים</c:v>
                </c:pt>
                <c:pt idx="1">
                  <c:v>חברה ערבית</c:v>
                </c:pt>
              </c:strCache>
            </c:strRef>
          </c:cat>
          <c:val>
            <c:numRef>
              <c:f>Sheet1!$B$5:$C$5</c:f>
              <c:numCache>
                <c:formatCode>0%</c:formatCode>
                <c:ptCount val="2"/>
                <c:pt idx="0">
                  <c:v>0.3159039076935754</c:v>
                </c:pt>
                <c:pt idx="1">
                  <c:v>0.32347553412885366</c:v>
                </c:pt>
              </c:numCache>
            </c:numRef>
          </c:val>
          <c:extLst>
            <c:ext xmlns:c16="http://schemas.microsoft.com/office/drawing/2014/chart" uri="{C3380CC4-5D6E-409C-BE32-E72D297353CC}">
              <c16:uniqueId val="{00000008-F4C0-410D-916B-8227BB086ED9}"/>
            </c:ext>
          </c:extLst>
        </c:ser>
        <c:ser>
          <c:idx val="3"/>
          <c:order val="3"/>
          <c:tx>
            <c:strRef>
              <c:f>Sheet1!$A$6</c:f>
              <c:strCache>
                <c:ptCount val="1"/>
                <c:pt idx="0">
                  <c:v>כלל לא חושש</c:v>
                </c:pt>
              </c:strCache>
            </c:strRef>
          </c:tx>
          <c:spPr>
            <a:solidFill>
              <a:srgbClr val="00B05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יהודים</c:v>
                </c:pt>
                <c:pt idx="1">
                  <c:v>חברה ערבית</c:v>
                </c:pt>
              </c:strCache>
            </c:strRef>
          </c:cat>
          <c:val>
            <c:numRef>
              <c:f>Sheet1!$B$6:$C$6</c:f>
              <c:numCache>
                <c:formatCode>0%</c:formatCode>
                <c:ptCount val="2"/>
                <c:pt idx="0">
                  <c:v>0.30158018076262705</c:v>
                </c:pt>
                <c:pt idx="1">
                  <c:v>0.45046541567471776</c:v>
                </c:pt>
              </c:numCache>
            </c:numRef>
          </c:val>
          <c:extLst>
            <c:ext xmlns:c16="http://schemas.microsoft.com/office/drawing/2014/chart" uri="{C3380CC4-5D6E-409C-BE32-E72D297353CC}">
              <c16:uniqueId val="{0000000B-F4C0-410D-916B-8227BB086ED9}"/>
            </c:ext>
          </c:extLst>
        </c:ser>
        <c:ser>
          <c:idx val="5"/>
          <c:order val="4"/>
          <c:tx>
            <c:strRef>
              <c:f>Sheet1!$A$8</c:f>
              <c:strCache>
                <c:ptCount val="1"/>
                <c:pt idx="0">
                  <c:v>לא יודע</c:v>
                </c:pt>
              </c:strCache>
            </c:strRef>
          </c:tx>
          <c:spPr>
            <a:solidFill>
              <a:schemeClr val="bg1">
                <a:lumMod val="75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יהודים</c:v>
                </c:pt>
                <c:pt idx="1">
                  <c:v>חברה ערבית</c:v>
                </c:pt>
              </c:strCache>
            </c:strRef>
          </c:cat>
          <c:val>
            <c:numRef>
              <c:f>Sheet1!$B$8:$C$8</c:f>
              <c:numCache>
                <c:formatCode>0%</c:formatCode>
                <c:ptCount val="2"/>
                <c:pt idx="0">
                  <c:v>1.742081738100057E-2</c:v>
                </c:pt>
                <c:pt idx="1">
                  <c:v>6.7061057602702132E-2</c:v>
                </c:pt>
              </c:numCache>
            </c:numRef>
          </c:val>
          <c:extLst>
            <c:ext xmlns:c16="http://schemas.microsoft.com/office/drawing/2014/chart" uri="{C3380CC4-5D6E-409C-BE32-E72D297353CC}">
              <c16:uniqueId val="{00000011-F4C0-410D-916B-8227BB086ED9}"/>
            </c:ext>
          </c:extLst>
        </c:ser>
        <c:dLbls>
          <c:showLegendKey val="0"/>
          <c:showVal val="0"/>
          <c:showCatName val="0"/>
          <c:showSerName val="0"/>
          <c:showPercent val="0"/>
          <c:showBubbleSize val="0"/>
        </c:dLbls>
        <c:gapWidth val="100"/>
        <c:overlap val="100"/>
        <c:axId val="1911776416"/>
        <c:axId val="1721245504"/>
      </c:barChart>
      <c:catAx>
        <c:axId val="19117764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e-IL"/>
          </a:p>
        </c:txPr>
        <c:crossAx val="1721245504"/>
        <c:crosses val="autoZero"/>
        <c:auto val="1"/>
        <c:lblAlgn val="ctr"/>
        <c:lblOffset val="100"/>
        <c:noMultiLvlLbl val="0"/>
      </c:catAx>
      <c:valAx>
        <c:axId val="17212455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1911776416"/>
        <c:crosses val="autoZero"/>
        <c:crossBetween val="between"/>
      </c:valAx>
      <c:spPr>
        <a:noFill/>
        <a:ln>
          <a:noFill/>
        </a:ln>
        <a:effectLst/>
      </c:spPr>
    </c:plotArea>
    <c:legend>
      <c:legendPos val="r"/>
      <c:layout>
        <c:manualLayout>
          <c:xMode val="edge"/>
          <c:yMode val="edge"/>
          <c:x val="0.91757309616991645"/>
          <c:y val="0"/>
          <c:w val="7.6176090178404945E-2"/>
          <c:h val="0.924242266675294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
          <c:y val="7.9851880042286535E-2"/>
          <c:w val="1"/>
          <c:h val="0.85398016667819454"/>
        </c:manualLayout>
      </c:layout>
      <c:barChart>
        <c:barDir val="col"/>
        <c:grouping val="percentStacked"/>
        <c:varyColors val="0"/>
        <c:ser>
          <c:idx val="1"/>
          <c:order val="0"/>
          <c:tx>
            <c:strRef>
              <c:f>Sheet1!$A$2</c:f>
              <c:strCache>
                <c:ptCount val="1"/>
                <c:pt idx="0">
                  <c:v>בהחלט נותן אמון   </c:v>
                </c:pt>
              </c:strCache>
            </c:strRef>
          </c:tx>
          <c:spPr>
            <a:solidFill>
              <a:srgbClr val="00B050"/>
            </a:solidFill>
            <a:ln>
              <a:noFill/>
            </a:ln>
            <a:effectLst/>
          </c:spPr>
          <c:invertIfNegative val="0"/>
          <c:dPt>
            <c:idx val="0"/>
            <c:invertIfNegative val="0"/>
            <c:bubble3D val="0"/>
            <c:extLst>
              <c:ext xmlns:c16="http://schemas.microsoft.com/office/drawing/2014/chart" uri="{C3380CC4-5D6E-409C-BE32-E72D297353CC}">
                <c16:uniqueId val="{00000000-4DC7-421C-9FB9-ECAFE4E418FE}"/>
              </c:ext>
            </c:extLst>
          </c:dPt>
          <c:dPt>
            <c:idx val="1"/>
            <c:invertIfNegative val="0"/>
            <c:bubble3D val="0"/>
            <c:spPr>
              <a:solidFill>
                <a:srgbClr val="00B050"/>
              </a:solidFill>
              <a:ln>
                <a:noFill/>
              </a:ln>
              <a:effectLst/>
            </c:spPr>
            <c:extLst>
              <c:ext xmlns:c16="http://schemas.microsoft.com/office/drawing/2014/chart" uri="{C3380CC4-5D6E-409C-BE32-E72D297353CC}">
                <c16:uniqueId val="{00000002-4DC7-421C-9FB9-ECAFE4E418FE}"/>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יהודים</c:v>
                </c:pt>
                <c:pt idx="1">
                  <c:v>חברה ערבית</c:v>
                </c:pt>
              </c:strCache>
            </c:strRef>
          </c:cat>
          <c:val>
            <c:numRef>
              <c:f>Sheet1!$B$2:$C$2</c:f>
              <c:numCache>
                <c:formatCode>0%</c:formatCode>
                <c:ptCount val="2"/>
                <c:pt idx="0">
                  <c:v>3.6611741383873034E-2</c:v>
                </c:pt>
                <c:pt idx="1">
                  <c:v>0.10996938875825593</c:v>
                </c:pt>
              </c:numCache>
            </c:numRef>
          </c:val>
          <c:extLst>
            <c:ext xmlns:c16="http://schemas.microsoft.com/office/drawing/2014/chart" uri="{C3380CC4-5D6E-409C-BE32-E72D297353CC}">
              <c16:uniqueId val="{00000005-4DC7-421C-9FB9-ECAFE4E418FE}"/>
            </c:ext>
          </c:extLst>
        </c:ser>
        <c:ser>
          <c:idx val="0"/>
          <c:order val="1"/>
          <c:tx>
            <c:strRef>
              <c:f>Sheet1!$A$3</c:f>
              <c:strCache>
                <c:ptCount val="1"/>
                <c:pt idx="0">
                  <c:v>די נותן אמון </c:v>
                </c:pt>
              </c:strCache>
            </c:strRef>
          </c:tx>
          <c:spPr>
            <a:solidFill>
              <a:srgbClr val="92D050"/>
            </a:solidFill>
            <a:ln>
              <a:solidFill>
                <a:schemeClr val="accent3">
                  <a:lumMod val="60000"/>
                  <a:lumOff val="40000"/>
                </a:schemeClr>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יהודים</c:v>
                </c:pt>
                <c:pt idx="1">
                  <c:v>חברה ערבית</c:v>
                </c:pt>
              </c:strCache>
            </c:strRef>
          </c:cat>
          <c:val>
            <c:numRef>
              <c:f>Sheet1!$B$3:$C$3</c:f>
              <c:numCache>
                <c:formatCode>0%</c:formatCode>
                <c:ptCount val="2"/>
                <c:pt idx="0">
                  <c:v>0.29836920822691304</c:v>
                </c:pt>
                <c:pt idx="1">
                  <c:v>0.39318510238942878</c:v>
                </c:pt>
              </c:numCache>
            </c:numRef>
          </c:val>
          <c:extLst>
            <c:ext xmlns:c16="http://schemas.microsoft.com/office/drawing/2014/chart" uri="{C3380CC4-5D6E-409C-BE32-E72D297353CC}">
              <c16:uniqueId val="{00000006-4DC7-421C-9FB9-ECAFE4E418FE}"/>
            </c:ext>
          </c:extLst>
        </c:ser>
        <c:ser>
          <c:idx val="2"/>
          <c:order val="2"/>
          <c:tx>
            <c:strRef>
              <c:f>Sheet1!$A$4</c:f>
              <c:strCache>
                <c:ptCount val="1"/>
                <c:pt idx="0">
                  <c:v>סה''כ מסכים</c:v>
                </c:pt>
              </c:strCache>
            </c:strRef>
          </c:tx>
          <c:spPr>
            <a:solidFill>
              <a:schemeClr val="accent3">
                <a:shade val="82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יהודים</c:v>
                </c:pt>
                <c:pt idx="1">
                  <c:v>חברה ערבית</c:v>
                </c:pt>
              </c:strCache>
            </c:strRef>
          </c:cat>
          <c:val>
            <c:numRef>
              <c:f>Sheet1!$B$4:$C$4</c:f>
            </c:numRef>
          </c:val>
          <c:extLst>
            <c:ext xmlns:c16="http://schemas.microsoft.com/office/drawing/2014/chart" uri="{C3380CC4-5D6E-409C-BE32-E72D297353CC}">
              <c16:uniqueId val="{00000007-4DC7-421C-9FB9-ECAFE4E418FE}"/>
            </c:ext>
          </c:extLst>
        </c:ser>
        <c:ser>
          <c:idx val="3"/>
          <c:order val="3"/>
          <c:tx>
            <c:strRef>
              <c:f>Sheet1!$A$5</c:f>
              <c:strCache>
                <c:ptCount val="1"/>
                <c:pt idx="0">
                  <c:v>די לא נותן אמון  </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יהודים</c:v>
                </c:pt>
                <c:pt idx="1">
                  <c:v>חברה ערבית</c:v>
                </c:pt>
              </c:strCache>
            </c:strRef>
          </c:cat>
          <c:val>
            <c:numRef>
              <c:f>Sheet1!$B$5:$C$5</c:f>
              <c:numCache>
                <c:formatCode>0%</c:formatCode>
                <c:ptCount val="2"/>
                <c:pt idx="0">
                  <c:v>0.34576860056951936</c:v>
                </c:pt>
                <c:pt idx="1">
                  <c:v>0.19690281770222989</c:v>
                </c:pt>
              </c:numCache>
            </c:numRef>
          </c:val>
          <c:extLst>
            <c:ext xmlns:c16="http://schemas.microsoft.com/office/drawing/2014/chart" uri="{C3380CC4-5D6E-409C-BE32-E72D297353CC}">
              <c16:uniqueId val="{00000008-4DC7-421C-9FB9-ECAFE4E418FE}"/>
            </c:ext>
          </c:extLst>
        </c:ser>
        <c:ser>
          <c:idx val="4"/>
          <c:order val="4"/>
          <c:tx>
            <c:strRef>
              <c:f>Sheet1!$A$6</c:f>
              <c:strCache>
                <c:ptCount val="1"/>
                <c:pt idx="0">
                  <c:v>כלל לא נותן אמון</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יהודים</c:v>
                </c:pt>
                <c:pt idx="1">
                  <c:v>חברה ערבית</c:v>
                </c:pt>
              </c:strCache>
            </c:strRef>
          </c:cat>
          <c:val>
            <c:numRef>
              <c:f>Sheet1!$B$6:$C$6</c:f>
              <c:numCache>
                <c:formatCode>0%</c:formatCode>
                <c:ptCount val="2"/>
                <c:pt idx="0">
                  <c:v>0.27607251508780595</c:v>
                </c:pt>
                <c:pt idx="1">
                  <c:v>8.7777497461304949E-2</c:v>
                </c:pt>
              </c:numCache>
            </c:numRef>
          </c:val>
          <c:extLst>
            <c:ext xmlns:c16="http://schemas.microsoft.com/office/drawing/2014/chart" uri="{C3380CC4-5D6E-409C-BE32-E72D297353CC}">
              <c16:uniqueId val="{00000009-4DC7-421C-9FB9-ECAFE4E418FE}"/>
            </c:ext>
          </c:extLst>
        </c:ser>
        <c:ser>
          <c:idx val="5"/>
          <c:order val="5"/>
          <c:tx>
            <c:strRef>
              <c:f>Sheet1!$A$7</c:f>
              <c:strCache>
                <c:ptCount val="1"/>
                <c:pt idx="0">
                  <c:v>סה''כ לא מסכים</c:v>
                </c:pt>
              </c:strCache>
            </c:strRef>
          </c:tx>
          <c:spPr>
            <a:solidFill>
              <a:schemeClr val="accent3">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e-I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יהודים</c:v>
                </c:pt>
                <c:pt idx="1">
                  <c:v>חברה ערבית</c:v>
                </c:pt>
              </c:strCache>
            </c:strRef>
          </c:cat>
          <c:val>
            <c:numRef>
              <c:f>Sheet1!$B$7:$C$7</c:f>
            </c:numRef>
          </c:val>
          <c:extLst>
            <c:ext xmlns:c16="http://schemas.microsoft.com/office/drawing/2014/chart" uri="{C3380CC4-5D6E-409C-BE32-E72D297353CC}">
              <c16:uniqueId val="{0000000A-4DC7-421C-9FB9-ECAFE4E418FE}"/>
            </c:ext>
          </c:extLst>
        </c:ser>
        <c:ser>
          <c:idx val="6"/>
          <c:order val="6"/>
          <c:tx>
            <c:strRef>
              <c:f>Sheet1!$A$8</c:f>
              <c:strCache>
                <c:ptCount val="1"/>
                <c:pt idx="0">
                  <c:v>לא יודע</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יהודים</c:v>
                </c:pt>
                <c:pt idx="1">
                  <c:v>חברה ערבית</c:v>
                </c:pt>
              </c:strCache>
            </c:strRef>
          </c:cat>
          <c:val>
            <c:numRef>
              <c:f>Sheet1!$B$8:$C$8</c:f>
              <c:numCache>
                <c:formatCode>0%</c:formatCode>
                <c:ptCount val="2"/>
                <c:pt idx="0">
                  <c:v>4.3177934731890459E-2</c:v>
                </c:pt>
                <c:pt idx="1">
                  <c:v>0.21216519368878253</c:v>
                </c:pt>
              </c:numCache>
            </c:numRef>
          </c:val>
          <c:extLst>
            <c:ext xmlns:c16="http://schemas.microsoft.com/office/drawing/2014/chart" uri="{C3380CC4-5D6E-409C-BE32-E72D297353CC}">
              <c16:uniqueId val="{0000000B-4DC7-421C-9FB9-ECAFE4E418FE}"/>
            </c:ext>
          </c:extLst>
        </c:ser>
        <c:dLbls>
          <c:dLblPos val="inEnd"/>
          <c:showLegendKey val="0"/>
          <c:showVal val="1"/>
          <c:showCatName val="0"/>
          <c:showSerName val="0"/>
          <c:showPercent val="0"/>
          <c:showBubbleSize val="0"/>
        </c:dLbls>
        <c:gapWidth val="150"/>
        <c:overlap val="100"/>
        <c:axId val="29872128"/>
        <c:axId val="29873664"/>
      </c:barChart>
      <c:catAx>
        <c:axId val="29872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he-IL"/>
          </a:p>
        </c:txPr>
        <c:crossAx val="29873664"/>
        <c:crosses val="autoZero"/>
        <c:auto val="1"/>
        <c:lblAlgn val="ctr"/>
        <c:lblOffset val="100"/>
        <c:noMultiLvlLbl val="0"/>
      </c:catAx>
      <c:valAx>
        <c:axId val="2987366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98721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
          <c:y val="7.9851857138862684E-2"/>
          <c:w val="1"/>
          <c:h val="0.85398016667819454"/>
        </c:manualLayout>
      </c:layout>
      <c:barChart>
        <c:barDir val="col"/>
        <c:grouping val="percentStacked"/>
        <c:varyColors val="0"/>
        <c:ser>
          <c:idx val="1"/>
          <c:order val="0"/>
          <c:tx>
            <c:strRef>
              <c:f>Sheet1!$A$2</c:f>
              <c:strCache>
                <c:ptCount val="1"/>
                <c:pt idx="0">
                  <c:v>מאד תומך</c:v>
                </c:pt>
              </c:strCache>
            </c:strRef>
          </c:tx>
          <c:spPr>
            <a:solidFill>
              <a:srgbClr val="00B050"/>
            </a:solidFill>
            <a:ln>
              <a:noFill/>
            </a:ln>
            <a:effectLst/>
          </c:spPr>
          <c:invertIfNegative val="0"/>
          <c:dPt>
            <c:idx val="0"/>
            <c:invertIfNegative val="0"/>
            <c:bubble3D val="0"/>
            <c:extLst>
              <c:ext xmlns:c16="http://schemas.microsoft.com/office/drawing/2014/chart" uri="{C3380CC4-5D6E-409C-BE32-E72D297353CC}">
                <c16:uniqueId val="{00000000-4DC7-421C-9FB9-ECAFE4E418FE}"/>
              </c:ext>
            </c:extLst>
          </c:dPt>
          <c:dPt>
            <c:idx val="1"/>
            <c:invertIfNegative val="0"/>
            <c:bubble3D val="0"/>
            <c:spPr>
              <a:solidFill>
                <a:srgbClr val="00B050"/>
              </a:solidFill>
              <a:ln>
                <a:noFill/>
              </a:ln>
              <a:effectLst/>
            </c:spPr>
            <c:extLst>
              <c:ext xmlns:c16="http://schemas.microsoft.com/office/drawing/2014/chart" uri="{C3380CC4-5D6E-409C-BE32-E72D297353CC}">
                <c16:uniqueId val="{00000002-4DC7-421C-9FB9-ECAFE4E418FE}"/>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יהודים</c:v>
                </c:pt>
                <c:pt idx="1">
                  <c:v>חברה ערבית</c:v>
                </c:pt>
              </c:strCache>
            </c:strRef>
          </c:cat>
          <c:val>
            <c:numRef>
              <c:f>Sheet1!$B$2:$C$2</c:f>
              <c:numCache>
                <c:formatCode>0%</c:formatCode>
                <c:ptCount val="2"/>
                <c:pt idx="0">
                  <c:v>9.220219294116036E-2</c:v>
                </c:pt>
                <c:pt idx="1">
                  <c:v>0.24750197976482288</c:v>
                </c:pt>
              </c:numCache>
            </c:numRef>
          </c:val>
          <c:extLst>
            <c:ext xmlns:c16="http://schemas.microsoft.com/office/drawing/2014/chart" uri="{C3380CC4-5D6E-409C-BE32-E72D297353CC}">
              <c16:uniqueId val="{00000005-4DC7-421C-9FB9-ECAFE4E418FE}"/>
            </c:ext>
          </c:extLst>
        </c:ser>
        <c:ser>
          <c:idx val="0"/>
          <c:order val="1"/>
          <c:tx>
            <c:strRef>
              <c:f>Sheet1!$A$3</c:f>
              <c:strCache>
                <c:ptCount val="1"/>
                <c:pt idx="0">
                  <c:v>די תומך</c:v>
                </c:pt>
              </c:strCache>
            </c:strRef>
          </c:tx>
          <c:spPr>
            <a:solidFill>
              <a:srgbClr val="92D050"/>
            </a:solidFill>
            <a:ln>
              <a:solidFill>
                <a:schemeClr val="accent3">
                  <a:lumMod val="60000"/>
                  <a:lumOff val="40000"/>
                </a:schemeClr>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יהודים</c:v>
                </c:pt>
                <c:pt idx="1">
                  <c:v>חברה ערבית</c:v>
                </c:pt>
              </c:strCache>
            </c:strRef>
          </c:cat>
          <c:val>
            <c:numRef>
              <c:f>Sheet1!$B$3:$C$3</c:f>
              <c:numCache>
                <c:formatCode>0%</c:formatCode>
                <c:ptCount val="2"/>
                <c:pt idx="0">
                  <c:v>0.20662573824571148</c:v>
                </c:pt>
                <c:pt idx="1">
                  <c:v>0.26896290269241152</c:v>
                </c:pt>
              </c:numCache>
            </c:numRef>
          </c:val>
          <c:extLst>
            <c:ext xmlns:c16="http://schemas.microsoft.com/office/drawing/2014/chart" uri="{C3380CC4-5D6E-409C-BE32-E72D297353CC}">
              <c16:uniqueId val="{00000006-4DC7-421C-9FB9-ECAFE4E418FE}"/>
            </c:ext>
          </c:extLst>
        </c:ser>
        <c:ser>
          <c:idx val="2"/>
          <c:order val="2"/>
          <c:tx>
            <c:strRef>
              <c:f>Sheet1!$A$4</c:f>
              <c:strCache>
                <c:ptCount val="1"/>
                <c:pt idx="0">
                  <c:v>סה''כ מסכים</c:v>
                </c:pt>
              </c:strCache>
            </c:strRef>
          </c:tx>
          <c:spPr>
            <a:solidFill>
              <a:schemeClr val="accent3">
                <a:shade val="82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יהודים</c:v>
                </c:pt>
                <c:pt idx="1">
                  <c:v>חברה ערבית</c:v>
                </c:pt>
              </c:strCache>
            </c:strRef>
          </c:cat>
          <c:val>
            <c:numRef>
              <c:f>Sheet1!$B$4:$C$4</c:f>
            </c:numRef>
          </c:val>
          <c:extLst>
            <c:ext xmlns:c16="http://schemas.microsoft.com/office/drawing/2014/chart" uri="{C3380CC4-5D6E-409C-BE32-E72D297353CC}">
              <c16:uniqueId val="{00000007-4DC7-421C-9FB9-ECAFE4E418FE}"/>
            </c:ext>
          </c:extLst>
        </c:ser>
        <c:ser>
          <c:idx val="3"/>
          <c:order val="3"/>
          <c:tx>
            <c:strRef>
              <c:f>Sheet1!$A$5</c:f>
              <c:strCache>
                <c:ptCount val="1"/>
                <c:pt idx="0">
                  <c:v>די מתנגד</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יהודים</c:v>
                </c:pt>
                <c:pt idx="1">
                  <c:v>חברה ערבית</c:v>
                </c:pt>
              </c:strCache>
            </c:strRef>
          </c:cat>
          <c:val>
            <c:numRef>
              <c:f>Sheet1!$B$5:$C$5</c:f>
              <c:numCache>
                <c:formatCode>0%</c:formatCode>
                <c:ptCount val="2"/>
                <c:pt idx="0">
                  <c:v>0.22036777405588739</c:v>
                </c:pt>
                <c:pt idx="1">
                  <c:v>9.4246138369915244E-2</c:v>
                </c:pt>
              </c:numCache>
            </c:numRef>
          </c:val>
          <c:extLst>
            <c:ext xmlns:c16="http://schemas.microsoft.com/office/drawing/2014/chart" uri="{C3380CC4-5D6E-409C-BE32-E72D297353CC}">
              <c16:uniqueId val="{00000008-4DC7-421C-9FB9-ECAFE4E418FE}"/>
            </c:ext>
          </c:extLst>
        </c:ser>
        <c:ser>
          <c:idx val="4"/>
          <c:order val="4"/>
          <c:tx>
            <c:strRef>
              <c:f>Sheet1!$A$6</c:f>
              <c:strCache>
                <c:ptCount val="1"/>
                <c:pt idx="0">
                  <c:v>מאד מתנגד</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יהודים</c:v>
                </c:pt>
                <c:pt idx="1">
                  <c:v>חברה ערבית</c:v>
                </c:pt>
              </c:strCache>
            </c:strRef>
          </c:cat>
          <c:val>
            <c:numRef>
              <c:f>Sheet1!$B$6:$C$6</c:f>
              <c:numCache>
                <c:formatCode>0%</c:formatCode>
                <c:ptCount val="2"/>
                <c:pt idx="0">
                  <c:v>0.40369935337993162</c:v>
                </c:pt>
                <c:pt idx="1">
                  <c:v>6.3808336702043222E-2</c:v>
                </c:pt>
              </c:numCache>
            </c:numRef>
          </c:val>
          <c:extLst>
            <c:ext xmlns:c16="http://schemas.microsoft.com/office/drawing/2014/chart" uri="{C3380CC4-5D6E-409C-BE32-E72D297353CC}">
              <c16:uniqueId val="{00000009-4DC7-421C-9FB9-ECAFE4E418FE}"/>
            </c:ext>
          </c:extLst>
        </c:ser>
        <c:ser>
          <c:idx val="5"/>
          <c:order val="5"/>
          <c:tx>
            <c:strRef>
              <c:f>Sheet1!$A$7</c:f>
              <c:strCache>
                <c:ptCount val="1"/>
                <c:pt idx="0">
                  <c:v>סה''כ לא מסכים</c:v>
                </c:pt>
              </c:strCache>
            </c:strRef>
          </c:tx>
          <c:spPr>
            <a:solidFill>
              <a:schemeClr val="accent3">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e-I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יהודים</c:v>
                </c:pt>
                <c:pt idx="1">
                  <c:v>חברה ערבית</c:v>
                </c:pt>
              </c:strCache>
            </c:strRef>
          </c:cat>
          <c:val>
            <c:numRef>
              <c:f>Sheet1!$B$7:$C$7</c:f>
            </c:numRef>
          </c:val>
          <c:extLst>
            <c:ext xmlns:c16="http://schemas.microsoft.com/office/drawing/2014/chart" uri="{C3380CC4-5D6E-409C-BE32-E72D297353CC}">
              <c16:uniqueId val="{0000000A-4DC7-421C-9FB9-ECAFE4E418FE}"/>
            </c:ext>
          </c:extLst>
        </c:ser>
        <c:ser>
          <c:idx val="6"/>
          <c:order val="6"/>
          <c:tx>
            <c:strRef>
              <c:f>Sheet1!$A$8</c:f>
              <c:strCache>
                <c:ptCount val="1"/>
                <c:pt idx="0">
                  <c:v>לא יודע</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יהודים</c:v>
                </c:pt>
                <c:pt idx="1">
                  <c:v>חברה ערבית</c:v>
                </c:pt>
              </c:strCache>
            </c:strRef>
          </c:cat>
          <c:val>
            <c:numRef>
              <c:f>Sheet1!$B$8:$C$8</c:f>
              <c:numCache>
                <c:formatCode>0%</c:formatCode>
                <c:ptCount val="2"/>
                <c:pt idx="0">
                  <c:v>7.7104941377310818E-2</c:v>
                </c:pt>
                <c:pt idx="1">
                  <c:v>0.32548064247080938</c:v>
                </c:pt>
              </c:numCache>
            </c:numRef>
          </c:val>
          <c:extLst>
            <c:ext xmlns:c16="http://schemas.microsoft.com/office/drawing/2014/chart" uri="{C3380CC4-5D6E-409C-BE32-E72D297353CC}">
              <c16:uniqueId val="{0000000B-4DC7-421C-9FB9-ECAFE4E418FE}"/>
            </c:ext>
          </c:extLst>
        </c:ser>
        <c:dLbls>
          <c:dLblPos val="inEnd"/>
          <c:showLegendKey val="0"/>
          <c:showVal val="1"/>
          <c:showCatName val="0"/>
          <c:showSerName val="0"/>
          <c:showPercent val="0"/>
          <c:showBubbleSize val="0"/>
        </c:dLbls>
        <c:gapWidth val="150"/>
        <c:overlap val="100"/>
        <c:axId val="29872128"/>
        <c:axId val="29873664"/>
      </c:barChart>
      <c:catAx>
        <c:axId val="29872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he-IL"/>
          </a:p>
        </c:txPr>
        <c:crossAx val="29873664"/>
        <c:crosses val="autoZero"/>
        <c:auto val="1"/>
        <c:lblAlgn val="ctr"/>
        <c:lblOffset val="100"/>
        <c:noMultiLvlLbl val="0"/>
      </c:catAx>
      <c:valAx>
        <c:axId val="2987366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98721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
          <c:y val="7.9851880042286535E-2"/>
          <c:w val="1"/>
          <c:h val="0.82828161492127428"/>
        </c:manualLayout>
      </c:layout>
      <c:barChart>
        <c:barDir val="col"/>
        <c:grouping val="clustered"/>
        <c:varyColors val="0"/>
        <c:ser>
          <c:idx val="1"/>
          <c:order val="0"/>
          <c:tx>
            <c:strRef>
              <c:f>Sheet1!$A$2</c:f>
              <c:strCache>
                <c:ptCount val="1"/>
                <c:pt idx="0">
                  <c:v>מאד תומך</c:v>
                </c:pt>
              </c:strCache>
            </c:strRef>
          </c:tx>
          <c:spPr>
            <a:solidFill>
              <a:srgbClr val="00B050"/>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0-4DC7-421C-9FB9-ECAFE4E418FE}"/>
              </c:ext>
            </c:extLst>
          </c:dPt>
          <c:dPt>
            <c:idx val="1"/>
            <c:invertIfNegative val="0"/>
            <c:bubble3D val="0"/>
            <c:extLst>
              <c:ext xmlns:c16="http://schemas.microsoft.com/office/drawing/2014/chart" uri="{C3380CC4-5D6E-409C-BE32-E72D297353CC}">
                <c16:uniqueId val="{00000002-4DC7-421C-9FB9-ECAFE4E418FE}"/>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מרכז-שמאל</c:v>
                </c:pt>
                <c:pt idx="1">
                  <c:v>ימין</c:v>
                </c:pt>
              </c:strCache>
            </c:strRef>
          </c:cat>
          <c:val>
            <c:numRef>
              <c:f>Sheet1!$B$2:$C$2</c:f>
              <c:numCache>
                <c:formatCode>0%</c:formatCode>
                <c:ptCount val="2"/>
                <c:pt idx="0">
                  <c:v>0.20294906492931225</c:v>
                </c:pt>
                <c:pt idx="1">
                  <c:v>3.6370600627657027E-2</c:v>
                </c:pt>
              </c:numCache>
            </c:numRef>
          </c:val>
          <c:extLst>
            <c:ext xmlns:c16="http://schemas.microsoft.com/office/drawing/2014/chart" uri="{C3380CC4-5D6E-409C-BE32-E72D297353CC}">
              <c16:uniqueId val="{00000005-4DC7-421C-9FB9-ECAFE4E418FE}"/>
            </c:ext>
          </c:extLst>
        </c:ser>
        <c:ser>
          <c:idx val="0"/>
          <c:order val="1"/>
          <c:tx>
            <c:strRef>
              <c:f>Sheet1!$A$3</c:f>
              <c:strCache>
                <c:ptCount val="1"/>
                <c:pt idx="0">
                  <c:v>די תומך</c:v>
                </c:pt>
              </c:strCache>
            </c:strRef>
          </c:tx>
          <c:spPr>
            <a:solidFill>
              <a:srgbClr val="92D050"/>
            </a:solidFill>
            <a:ln>
              <a:solidFill>
                <a:schemeClr val="accent3">
                  <a:lumMod val="60000"/>
                  <a:lumOff val="40000"/>
                </a:schemeClr>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מרכז-שמאל</c:v>
                </c:pt>
                <c:pt idx="1">
                  <c:v>ימין</c:v>
                </c:pt>
              </c:strCache>
            </c:strRef>
          </c:cat>
          <c:val>
            <c:numRef>
              <c:f>Sheet1!$B$3:$C$3</c:f>
              <c:numCache>
                <c:formatCode>0%</c:formatCode>
                <c:ptCount val="2"/>
                <c:pt idx="0">
                  <c:v>0.38424010866820768</c:v>
                </c:pt>
                <c:pt idx="1">
                  <c:v>0.11590229176151171</c:v>
                </c:pt>
              </c:numCache>
            </c:numRef>
          </c:val>
          <c:extLst>
            <c:ext xmlns:c16="http://schemas.microsoft.com/office/drawing/2014/chart" uri="{C3380CC4-5D6E-409C-BE32-E72D297353CC}">
              <c16:uniqueId val="{00000006-4DC7-421C-9FB9-ECAFE4E418FE}"/>
            </c:ext>
          </c:extLst>
        </c:ser>
        <c:ser>
          <c:idx val="2"/>
          <c:order val="2"/>
          <c:tx>
            <c:strRef>
              <c:f>Sheet1!$A$4</c:f>
              <c:strCache>
                <c:ptCount val="1"/>
                <c:pt idx="0">
                  <c:v>סה''כ מסכים</c:v>
                </c:pt>
              </c:strCache>
            </c:strRef>
          </c:tx>
          <c:spPr>
            <a:solidFill>
              <a:schemeClr val="accent3">
                <a:shade val="82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מרכז-שמאל</c:v>
                </c:pt>
                <c:pt idx="1">
                  <c:v>ימין</c:v>
                </c:pt>
              </c:strCache>
            </c:strRef>
          </c:cat>
          <c:val>
            <c:numRef>
              <c:f>Sheet1!$B$4:$C$4</c:f>
            </c:numRef>
          </c:val>
          <c:extLst>
            <c:ext xmlns:c16="http://schemas.microsoft.com/office/drawing/2014/chart" uri="{C3380CC4-5D6E-409C-BE32-E72D297353CC}">
              <c16:uniqueId val="{00000007-4DC7-421C-9FB9-ECAFE4E418FE}"/>
            </c:ext>
          </c:extLst>
        </c:ser>
        <c:ser>
          <c:idx val="3"/>
          <c:order val="3"/>
          <c:tx>
            <c:strRef>
              <c:f>Sheet1!$A$5</c:f>
              <c:strCache>
                <c:ptCount val="1"/>
                <c:pt idx="0">
                  <c:v>די מתנגד</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מרכז-שמאל</c:v>
                </c:pt>
                <c:pt idx="1">
                  <c:v>ימין</c:v>
                </c:pt>
              </c:strCache>
            </c:strRef>
          </c:cat>
          <c:val>
            <c:numRef>
              <c:f>Sheet1!$B$5:$C$5</c:f>
              <c:numCache>
                <c:formatCode>0%</c:formatCode>
                <c:ptCount val="2"/>
                <c:pt idx="0">
                  <c:v>0.19006991546157492</c:v>
                </c:pt>
                <c:pt idx="1">
                  <c:v>0.23478840323685748</c:v>
                </c:pt>
              </c:numCache>
            </c:numRef>
          </c:val>
          <c:extLst>
            <c:ext xmlns:c16="http://schemas.microsoft.com/office/drawing/2014/chart" uri="{C3380CC4-5D6E-409C-BE32-E72D297353CC}">
              <c16:uniqueId val="{00000008-4DC7-421C-9FB9-ECAFE4E418FE}"/>
            </c:ext>
          </c:extLst>
        </c:ser>
        <c:ser>
          <c:idx val="4"/>
          <c:order val="4"/>
          <c:tx>
            <c:strRef>
              <c:f>Sheet1!$A$6</c:f>
              <c:strCache>
                <c:ptCount val="1"/>
                <c:pt idx="0">
                  <c:v>מאד מתנגד</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מרכז-שמאל</c:v>
                </c:pt>
                <c:pt idx="1">
                  <c:v>ימין</c:v>
                </c:pt>
              </c:strCache>
            </c:strRef>
          </c:cat>
          <c:val>
            <c:numRef>
              <c:f>Sheet1!$B$6:$C$6</c:f>
              <c:numCache>
                <c:formatCode>0%</c:formatCode>
                <c:ptCount val="2"/>
                <c:pt idx="0">
                  <c:v>0.11565273934869466</c:v>
                </c:pt>
                <c:pt idx="1">
                  <c:v>0.55484221023973934</c:v>
                </c:pt>
              </c:numCache>
            </c:numRef>
          </c:val>
          <c:extLst>
            <c:ext xmlns:c16="http://schemas.microsoft.com/office/drawing/2014/chart" uri="{C3380CC4-5D6E-409C-BE32-E72D297353CC}">
              <c16:uniqueId val="{00000009-4DC7-421C-9FB9-ECAFE4E418FE}"/>
            </c:ext>
          </c:extLst>
        </c:ser>
        <c:ser>
          <c:idx val="5"/>
          <c:order val="5"/>
          <c:tx>
            <c:strRef>
              <c:f>Sheet1!$A$7</c:f>
              <c:strCache>
                <c:ptCount val="1"/>
                <c:pt idx="0">
                  <c:v>סה''כ לא מסכים</c:v>
                </c:pt>
              </c:strCache>
            </c:strRef>
          </c:tx>
          <c:spPr>
            <a:solidFill>
              <a:schemeClr val="accent3">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e-I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מרכז-שמאל</c:v>
                </c:pt>
                <c:pt idx="1">
                  <c:v>ימין</c:v>
                </c:pt>
              </c:strCache>
            </c:strRef>
          </c:cat>
          <c:val>
            <c:numRef>
              <c:f>Sheet1!$B$7:$C$7</c:f>
            </c:numRef>
          </c:val>
          <c:extLst>
            <c:ext xmlns:c16="http://schemas.microsoft.com/office/drawing/2014/chart" uri="{C3380CC4-5D6E-409C-BE32-E72D297353CC}">
              <c16:uniqueId val="{0000000A-4DC7-421C-9FB9-ECAFE4E418FE}"/>
            </c:ext>
          </c:extLst>
        </c:ser>
        <c:ser>
          <c:idx val="6"/>
          <c:order val="6"/>
          <c:tx>
            <c:strRef>
              <c:f>Sheet1!$A$8</c:f>
              <c:strCache>
                <c:ptCount val="1"/>
                <c:pt idx="0">
                  <c:v>לא יודע</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מרכז-שמאל</c:v>
                </c:pt>
                <c:pt idx="1">
                  <c:v>ימין</c:v>
                </c:pt>
              </c:strCache>
            </c:strRef>
          </c:cat>
          <c:val>
            <c:numRef>
              <c:f>Sheet1!$B$8:$C$8</c:f>
              <c:numCache>
                <c:formatCode>0%</c:formatCode>
                <c:ptCount val="2"/>
                <c:pt idx="0">
                  <c:v>0.10708817159220958</c:v>
                </c:pt>
                <c:pt idx="1">
                  <c:v>5.8096494134235052E-2</c:v>
                </c:pt>
              </c:numCache>
            </c:numRef>
          </c:val>
          <c:extLst>
            <c:ext xmlns:c16="http://schemas.microsoft.com/office/drawing/2014/chart" uri="{C3380CC4-5D6E-409C-BE32-E72D297353CC}">
              <c16:uniqueId val="{0000000B-4DC7-421C-9FB9-ECAFE4E418FE}"/>
            </c:ext>
          </c:extLst>
        </c:ser>
        <c:dLbls>
          <c:dLblPos val="inEnd"/>
          <c:showLegendKey val="0"/>
          <c:showVal val="1"/>
          <c:showCatName val="0"/>
          <c:showSerName val="0"/>
          <c:showPercent val="0"/>
          <c:showBubbleSize val="0"/>
        </c:dLbls>
        <c:gapWidth val="150"/>
        <c:overlap val="-10"/>
        <c:axId val="29872128"/>
        <c:axId val="29873664"/>
      </c:barChart>
      <c:catAx>
        <c:axId val="29872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he-IL"/>
          </a:p>
        </c:txPr>
        <c:crossAx val="29873664"/>
        <c:crosses val="autoZero"/>
        <c:auto val="1"/>
        <c:lblAlgn val="ctr"/>
        <c:lblOffset val="100"/>
        <c:noMultiLvlLbl val="0"/>
      </c:catAx>
      <c:valAx>
        <c:axId val="2987366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98721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
          <c:y val="7.9851880042286535E-2"/>
          <c:w val="1"/>
          <c:h val="0.85398016667819454"/>
        </c:manualLayout>
      </c:layout>
      <c:barChart>
        <c:barDir val="col"/>
        <c:grouping val="percentStacked"/>
        <c:varyColors val="0"/>
        <c:ser>
          <c:idx val="1"/>
          <c:order val="0"/>
          <c:tx>
            <c:strRef>
              <c:f>Sheet1!$A$2</c:f>
              <c:strCache>
                <c:ptCount val="1"/>
                <c:pt idx="0">
                  <c:v>ארצה להצטרף</c:v>
                </c:pt>
              </c:strCache>
            </c:strRef>
          </c:tx>
          <c:spPr>
            <a:solidFill>
              <a:srgbClr val="00B050"/>
            </a:solidFill>
            <a:ln>
              <a:noFill/>
            </a:ln>
            <a:effectLst/>
          </c:spPr>
          <c:invertIfNegative val="0"/>
          <c:dPt>
            <c:idx val="0"/>
            <c:invertIfNegative val="0"/>
            <c:bubble3D val="0"/>
            <c:extLst>
              <c:ext xmlns:c16="http://schemas.microsoft.com/office/drawing/2014/chart" uri="{C3380CC4-5D6E-409C-BE32-E72D297353CC}">
                <c16:uniqueId val="{00000000-4DC7-421C-9FB9-ECAFE4E418FE}"/>
              </c:ext>
            </c:extLst>
          </c:dPt>
          <c:dPt>
            <c:idx val="1"/>
            <c:invertIfNegative val="0"/>
            <c:bubble3D val="0"/>
            <c:spPr>
              <a:solidFill>
                <a:srgbClr val="00B050"/>
              </a:solidFill>
              <a:ln>
                <a:noFill/>
              </a:ln>
              <a:effectLst/>
            </c:spPr>
            <c:extLst>
              <c:ext xmlns:c16="http://schemas.microsoft.com/office/drawing/2014/chart" uri="{C3380CC4-5D6E-409C-BE32-E72D297353CC}">
                <c16:uniqueId val="{00000002-4DC7-421C-9FB9-ECAFE4E418FE}"/>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יהודים</c:v>
                </c:pt>
                <c:pt idx="1">
                  <c:v>חברה ערבית</c:v>
                </c:pt>
              </c:strCache>
            </c:strRef>
          </c:cat>
          <c:val>
            <c:numRef>
              <c:f>Sheet1!$B$2:$C$2</c:f>
              <c:numCache>
                <c:formatCode>0%</c:formatCode>
                <c:ptCount val="2"/>
                <c:pt idx="0">
                  <c:v>4.9745761665787515E-2</c:v>
                </c:pt>
                <c:pt idx="1">
                  <c:v>0.20324048987143978</c:v>
                </c:pt>
              </c:numCache>
            </c:numRef>
          </c:val>
          <c:extLst>
            <c:ext xmlns:c16="http://schemas.microsoft.com/office/drawing/2014/chart" uri="{C3380CC4-5D6E-409C-BE32-E72D297353CC}">
              <c16:uniqueId val="{00000005-4DC7-421C-9FB9-ECAFE4E418FE}"/>
            </c:ext>
          </c:extLst>
        </c:ser>
        <c:ser>
          <c:idx val="3"/>
          <c:order val="1"/>
          <c:tx>
            <c:strRef>
              <c:f>Sheet1!$A$3</c:f>
              <c:strCache>
                <c:ptCount val="1"/>
                <c:pt idx="0">
                  <c:v>ארצה לתמוך</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יהודים</c:v>
                </c:pt>
                <c:pt idx="1">
                  <c:v>חברה ערבית</c:v>
                </c:pt>
              </c:strCache>
            </c:strRef>
          </c:cat>
          <c:val>
            <c:numRef>
              <c:f>Sheet1!$B$3:$C$3</c:f>
              <c:numCache>
                <c:formatCode>0%</c:formatCode>
                <c:ptCount val="2"/>
                <c:pt idx="0">
                  <c:v>0.19388233915702952</c:v>
                </c:pt>
                <c:pt idx="1">
                  <c:v>0.26632060419851278</c:v>
                </c:pt>
              </c:numCache>
            </c:numRef>
          </c:val>
          <c:extLst>
            <c:ext xmlns:c16="http://schemas.microsoft.com/office/drawing/2014/chart" uri="{C3380CC4-5D6E-409C-BE32-E72D297353CC}">
              <c16:uniqueId val="{00000008-4DC7-421C-9FB9-ECAFE4E418FE}"/>
            </c:ext>
          </c:extLst>
        </c:ser>
        <c:ser>
          <c:idx val="4"/>
          <c:order val="2"/>
          <c:tx>
            <c:strRef>
              <c:f>Sheet1!$A$4</c:f>
              <c:strCache>
                <c:ptCount val="1"/>
                <c:pt idx="0">
                  <c:v>לא ארצה להצטרף או לתמוך</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יהודים</c:v>
                </c:pt>
                <c:pt idx="1">
                  <c:v>חברה ערבית</c:v>
                </c:pt>
              </c:strCache>
            </c:strRef>
          </c:cat>
          <c:val>
            <c:numRef>
              <c:f>Sheet1!$B$4:$C$4</c:f>
              <c:numCache>
                <c:formatCode>0%</c:formatCode>
                <c:ptCount val="2"/>
                <c:pt idx="0">
                  <c:v>0.52743895455668555</c:v>
                </c:pt>
                <c:pt idx="1">
                  <c:v>0.130061559765798</c:v>
                </c:pt>
              </c:numCache>
            </c:numRef>
          </c:val>
          <c:extLst>
            <c:ext xmlns:c16="http://schemas.microsoft.com/office/drawing/2014/chart" uri="{C3380CC4-5D6E-409C-BE32-E72D297353CC}">
              <c16:uniqueId val="{00000009-4DC7-421C-9FB9-ECAFE4E418FE}"/>
            </c:ext>
          </c:extLst>
        </c:ser>
        <c:ser>
          <c:idx val="6"/>
          <c:order val="3"/>
          <c:tx>
            <c:strRef>
              <c:f>Sheet1!$A$5</c:f>
              <c:strCache>
                <c:ptCount val="1"/>
                <c:pt idx="0">
                  <c:v>לא יודע</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יהודים</c:v>
                </c:pt>
                <c:pt idx="1">
                  <c:v>חברה ערבית</c:v>
                </c:pt>
              </c:strCache>
            </c:strRef>
          </c:cat>
          <c:val>
            <c:numRef>
              <c:f>Sheet1!$B$5:$C$5</c:f>
              <c:numCache>
                <c:formatCode>0%</c:formatCode>
                <c:ptCount val="2"/>
                <c:pt idx="0">
                  <c:v>0.22893294462049846</c:v>
                </c:pt>
                <c:pt idx="1">
                  <c:v>0.40037734616425169</c:v>
                </c:pt>
              </c:numCache>
            </c:numRef>
          </c:val>
          <c:extLst>
            <c:ext xmlns:c16="http://schemas.microsoft.com/office/drawing/2014/chart" uri="{C3380CC4-5D6E-409C-BE32-E72D297353CC}">
              <c16:uniqueId val="{0000000B-4DC7-421C-9FB9-ECAFE4E418FE}"/>
            </c:ext>
          </c:extLst>
        </c:ser>
        <c:dLbls>
          <c:dLblPos val="inEnd"/>
          <c:showLegendKey val="0"/>
          <c:showVal val="1"/>
          <c:showCatName val="0"/>
          <c:showSerName val="0"/>
          <c:showPercent val="0"/>
          <c:showBubbleSize val="0"/>
        </c:dLbls>
        <c:gapWidth val="150"/>
        <c:overlap val="100"/>
        <c:axId val="29872128"/>
        <c:axId val="29873664"/>
      </c:barChart>
      <c:catAx>
        <c:axId val="29872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he-IL"/>
          </a:p>
        </c:txPr>
        <c:crossAx val="29873664"/>
        <c:crosses val="autoZero"/>
        <c:auto val="1"/>
        <c:lblAlgn val="ctr"/>
        <c:lblOffset val="100"/>
        <c:noMultiLvlLbl val="0"/>
      </c:catAx>
      <c:valAx>
        <c:axId val="2987366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98721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046063501576071E-2"/>
          <c:y val="3.5041151176585399E-2"/>
          <c:w val="0.97589094516083319"/>
          <c:h val="0.90463157232294467"/>
        </c:manualLayout>
      </c:layout>
      <c:barChart>
        <c:barDir val="col"/>
        <c:grouping val="clustered"/>
        <c:varyColors val="0"/>
        <c:ser>
          <c:idx val="0"/>
          <c:order val="0"/>
          <c:tx>
            <c:strRef>
              <c:f>גיליון1!$A$2</c:f>
              <c:strCache>
                <c:ptCount val="1"/>
                <c:pt idx="0">
                  <c:v>ראיתי</c:v>
                </c:pt>
              </c:strCache>
            </c:strRef>
          </c:tx>
          <c:spPr>
            <a:solidFill>
              <a:schemeClr val="accent1"/>
            </a:solidFill>
            <a:ln w="19050">
              <a:solidFill>
                <a:schemeClr val="lt1"/>
              </a:solidFill>
            </a:ln>
            <a:effectLst/>
          </c:spPr>
          <c:invertIfNegative val="0"/>
          <c:dPt>
            <c:idx val="0"/>
            <c:invertIfNegative val="0"/>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1-23BA-4873-8C3A-4899A3F6BDFA}"/>
              </c:ext>
            </c:extLst>
          </c:dPt>
          <c:dPt>
            <c:idx val="1"/>
            <c:invertIfNegative val="0"/>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23BA-4873-8C3A-4899A3F6BDFA}"/>
              </c:ext>
            </c:extLst>
          </c:dPt>
          <c:dPt>
            <c:idx val="2"/>
            <c:invertIfNegative val="0"/>
            <c:bubble3D val="0"/>
            <c:spPr>
              <a:solidFill>
                <a:srgbClr val="0070C0"/>
              </a:solidFill>
              <a:ln w="19050">
                <a:solidFill>
                  <a:schemeClr val="lt1"/>
                </a:solidFill>
              </a:ln>
              <a:effectLst/>
            </c:spPr>
            <c:extLst>
              <c:ext xmlns:c16="http://schemas.microsoft.com/office/drawing/2014/chart" uri="{C3380CC4-5D6E-409C-BE32-E72D297353CC}">
                <c16:uniqueId val="{00000005-23BA-4873-8C3A-4899A3F6BDFA}"/>
              </c:ext>
            </c:extLst>
          </c:dPt>
          <c:dPt>
            <c:idx val="3"/>
            <c:invertIfNegative val="0"/>
            <c:bubble3D val="0"/>
            <c:spPr>
              <a:solidFill>
                <a:srgbClr val="0070C0"/>
              </a:solidFill>
              <a:ln w="19050">
                <a:solidFill>
                  <a:schemeClr val="lt1"/>
                </a:solidFill>
              </a:ln>
              <a:effectLst/>
            </c:spPr>
            <c:extLst>
              <c:ext xmlns:c16="http://schemas.microsoft.com/office/drawing/2014/chart" uri="{C3380CC4-5D6E-409C-BE32-E72D297353CC}">
                <c16:uniqueId val="{0000000F-23BA-4873-8C3A-4899A3F6BDFA}"/>
              </c:ext>
            </c:extLst>
          </c:dPt>
          <c:dPt>
            <c:idx val="4"/>
            <c:invertIfNegative val="0"/>
            <c:bubble3D val="0"/>
            <c:spPr>
              <a:solidFill>
                <a:srgbClr val="0070C0"/>
              </a:solidFill>
              <a:ln w="19050">
                <a:solidFill>
                  <a:schemeClr val="lt1"/>
                </a:solidFill>
              </a:ln>
              <a:effectLst/>
            </c:spPr>
            <c:extLst>
              <c:ext xmlns:c16="http://schemas.microsoft.com/office/drawing/2014/chart" uri="{C3380CC4-5D6E-409C-BE32-E72D297353CC}">
                <c16:uniqueId val="{00000010-23BA-4873-8C3A-4899A3F6BDFA}"/>
              </c:ext>
            </c:extLst>
          </c:dPt>
          <c:dPt>
            <c:idx val="5"/>
            <c:invertIfNegative val="0"/>
            <c:bubble3D val="0"/>
            <c:spPr>
              <a:solidFill>
                <a:srgbClr val="0070C0"/>
              </a:solidFill>
              <a:ln w="19050">
                <a:solidFill>
                  <a:schemeClr val="lt1"/>
                </a:solidFill>
              </a:ln>
              <a:effectLst/>
            </c:spPr>
            <c:extLst>
              <c:ext xmlns:c16="http://schemas.microsoft.com/office/drawing/2014/chart" uri="{C3380CC4-5D6E-409C-BE32-E72D297353CC}">
                <c16:uniqueId val="{00000011-23BA-4873-8C3A-4899A3F6BDFA}"/>
              </c:ext>
            </c:extLst>
          </c:dPt>
          <c:dPt>
            <c:idx val="6"/>
            <c:invertIfNegative val="0"/>
            <c:bubble3D val="0"/>
            <c:spPr>
              <a:solidFill>
                <a:srgbClr val="0070C0"/>
              </a:solidFill>
              <a:ln w="19050">
                <a:solidFill>
                  <a:schemeClr val="lt1"/>
                </a:solidFill>
              </a:ln>
              <a:effectLst/>
            </c:spPr>
            <c:extLst>
              <c:ext xmlns:c16="http://schemas.microsoft.com/office/drawing/2014/chart" uri="{C3380CC4-5D6E-409C-BE32-E72D297353CC}">
                <c16:uniqueId val="{00000012-23BA-4873-8C3A-4899A3F6BDFA}"/>
              </c:ext>
            </c:extLst>
          </c:dPt>
          <c:dPt>
            <c:idx val="7"/>
            <c:invertIfNegative val="0"/>
            <c:bubble3D val="0"/>
            <c:spPr>
              <a:solidFill>
                <a:srgbClr val="0070C0"/>
              </a:solidFill>
              <a:ln w="19050">
                <a:solidFill>
                  <a:schemeClr val="lt1"/>
                </a:solidFill>
              </a:ln>
              <a:effectLst/>
            </c:spPr>
            <c:extLst>
              <c:ext xmlns:c16="http://schemas.microsoft.com/office/drawing/2014/chart" uri="{C3380CC4-5D6E-409C-BE32-E72D297353CC}">
                <c16:uniqueId val="{00000013-23BA-4873-8C3A-4899A3F6BDFA}"/>
              </c:ext>
            </c:extLst>
          </c:dPt>
          <c:dPt>
            <c:idx val="8"/>
            <c:invertIfNegative val="0"/>
            <c:bubble3D val="0"/>
            <c:spPr>
              <a:solidFill>
                <a:srgbClr val="0070C0"/>
              </a:solidFill>
              <a:ln w="19050">
                <a:solidFill>
                  <a:schemeClr val="lt1"/>
                </a:solidFill>
              </a:ln>
              <a:effectLst/>
            </c:spPr>
            <c:extLst>
              <c:ext xmlns:c16="http://schemas.microsoft.com/office/drawing/2014/chart" uri="{C3380CC4-5D6E-409C-BE32-E72D297353CC}">
                <c16:uniqueId val="{00000014-23BA-4873-8C3A-4899A3F6BDFA}"/>
              </c:ext>
            </c:extLst>
          </c:dPt>
          <c:dPt>
            <c:idx val="9"/>
            <c:invertIfNegative val="0"/>
            <c:bubble3D val="0"/>
            <c:spPr>
              <a:solidFill>
                <a:srgbClr val="92D050"/>
              </a:solidFill>
              <a:ln w="19050">
                <a:solidFill>
                  <a:schemeClr val="lt1"/>
                </a:solidFill>
              </a:ln>
              <a:effectLst/>
            </c:spPr>
            <c:extLst>
              <c:ext xmlns:c16="http://schemas.microsoft.com/office/drawing/2014/chart" uri="{C3380CC4-5D6E-409C-BE32-E72D297353CC}">
                <c16:uniqueId val="{00000007-23BA-4873-8C3A-4899A3F6BDFA}"/>
              </c:ext>
            </c:extLst>
          </c:dPt>
          <c:dPt>
            <c:idx val="10"/>
            <c:invertIfNegative val="0"/>
            <c:bubble3D val="0"/>
            <c:spPr>
              <a:solidFill>
                <a:srgbClr val="92D050"/>
              </a:solidFill>
              <a:ln w="19050">
                <a:solidFill>
                  <a:schemeClr val="lt1"/>
                </a:solidFill>
              </a:ln>
              <a:effectLst/>
            </c:spPr>
            <c:extLst>
              <c:ext xmlns:c16="http://schemas.microsoft.com/office/drawing/2014/chart" uri="{C3380CC4-5D6E-409C-BE32-E72D297353CC}">
                <c16:uniqueId val="{00000009-23BA-4873-8C3A-4899A3F6BDFA}"/>
              </c:ext>
            </c:extLst>
          </c:dPt>
          <c:dPt>
            <c:idx val="11"/>
            <c:invertIfNegative val="0"/>
            <c:bubble3D val="0"/>
            <c:spPr>
              <a:solidFill>
                <a:srgbClr val="92D050"/>
              </a:solidFill>
              <a:ln w="19050">
                <a:solidFill>
                  <a:schemeClr val="lt1"/>
                </a:solidFill>
              </a:ln>
              <a:effectLst/>
            </c:spPr>
            <c:extLst>
              <c:ext xmlns:c16="http://schemas.microsoft.com/office/drawing/2014/chart" uri="{C3380CC4-5D6E-409C-BE32-E72D297353CC}">
                <c16:uniqueId val="{0000000B-23BA-4873-8C3A-4899A3F6BDFA}"/>
              </c:ext>
            </c:extLst>
          </c:dPt>
          <c:dPt>
            <c:idx val="12"/>
            <c:invertIfNegative val="0"/>
            <c:bubble3D val="0"/>
            <c:spPr>
              <a:solidFill>
                <a:srgbClr val="92D050"/>
              </a:solidFill>
              <a:ln w="19050">
                <a:solidFill>
                  <a:schemeClr val="lt1"/>
                </a:solidFill>
              </a:ln>
              <a:effectLst/>
            </c:spPr>
            <c:extLst>
              <c:ext xmlns:c16="http://schemas.microsoft.com/office/drawing/2014/chart" uri="{C3380CC4-5D6E-409C-BE32-E72D297353CC}">
                <c16:uniqueId val="{0000000D-23BA-4873-8C3A-4899A3F6BDF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גיליון1!$B$1:$N$1</c:f>
              <c:strCache>
                <c:ptCount val="13"/>
                <c:pt idx="0">
                  <c:v>גבר</c:v>
                </c:pt>
                <c:pt idx="1">
                  <c:v>אישה</c:v>
                </c:pt>
                <c:pt idx="2">
                  <c:v>18-24</c:v>
                </c:pt>
                <c:pt idx="3">
                  <c:v>25-34</c:v>
                </c:pt>
                <c:pt idx="4">
                  <c:v>35-44</c:v>
                </c:pt>
                <c:pt idx="5">
                  <c:v>45-54</c:v>
                </c:pt>
                <c:pt idx="6">
                  <c:v>55-64</c:v>
                </c:pt>
                <c:pt idx="7">
                  <c:v>65-74</c:v>
                </c:pt>
                <c:pt idx="8">
                  <c:v>75+</c:v>
                </c:pt>
                <c:pt idx="9">
                  <c:v>חילוני</c:v>
                </c:pt>
                <c:pt idx="10">
                  <c:v>מסורתי</c:v>
                </c:pt>
                <c:pt idx="11">
                  <c:v>דתי </c:v>
                </c:pt>
                <c:pt idx="12">
                  <c:v>חרדי</c:v>
                </c:pt>
              </c:strCache>
            </c:strRef>
          </c:cat>
          <c:val>
            <c:numRef>
              <c:f>גיליון1!$B$2:$N$2</c:f>
              <c:numCache>
                <c:formatCode>0%</c:formatCode>
                <c:ptCount val="13"/>
                <c:pt idx="0">
                  <c:v>0.40464002764371271</c:v>
                </c:pt>
                <c:pt idx="1">
                  <c:v>0.26779203740062529</c:v>
                </c:pt>
                <c:pt idx="2">
                  <c:v>0.16412014745486472</c:v>
                </c:pt>
                <c:pt idx="3">
                  <c:v>0.22833653243253679</c:v>
                </c:pt>
                <c:pt idx="4">
                  <c:v>0.26884664704708228</c:v>
                </c:pt>
                <c:pt idx="5">
                  <c:v>0.32157915972157514</c:v>
                </c:pt>
                <c:pt idx="6">
                  <c:v>0.41173267463403318</c:v>
                </c:pt>
                <c:pt idx="7">
                  <c:v>0.47510459677973044</c:v>
                </c:pt>
                <c:pt idx="8">
                  <c:v>0.60698657228739483</c:v>
                </c:pt>
                <c:pt idx="9">
                  <c:v>0.48036663805495222</c:v>
                </c:pt>
                <c:pt idx="10">
                  <c:v>0.28737481986706953</c:v>
                </c:pt>
                <c:pt idx="11">
                  <c:v>0.17651282625477502</c:v>
                </c:pt>
                <c:pt idx="12">
                  <c:v>3.1445984024173861E-2</c:v>
                </c:pt>
              </c:numCache>
            </c:numRef>
          </c:val>
          <c:extLst>
            <c:ext xmlns:c16="http://schemas.microsoft.com/office/drawing/2014/chart" uri="{C3380CC4-5D6E-409C-BE32-E72D297353CC}">
              <c16:uniqueId val="{0000000E-23BA-4873-8C3A-4899A3F6BDFA}"/>
            </c:ext>
          </c:extLst>
        </c:ser>
        <c:dLbls>
          <c:showLegendKey val="0"/>
          <c:showVal val="0"/>
          <c:showCatName val="0"/>
          <c:showSerName val="0"/>
          <c:showPercent val="0"/>
          <c:showBubbleSize val="0"/>
        </c:dLbls>
        <c:gapWidth val="100"/>
        <c:axId val="467336559"/>
        <c:axId val="467315759"/>
      </c:barChart>
      <c:catAx>
        <c:axId val="46733655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e-IL"/>
          </a:p>
        </c:txPr>
        <c:crossAx val="467315759"/>
        <c:crosses val="autoZero"/>
        <c:auto val="1"/>
        <c:lblAlgn val="ctr"/>
        <c:lblOffset val="100"/>
        <c:noMultiLvlLbl val="0"/>
      </c:catAx>
      <c:valAx>
        <c:axId val="467315759"/>
        <c:scaling>
          <c:orientation val="minMax"/>
          <c:max val="0.70000000000000007"/>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4673365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e-I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32723292359691197"/>
          <c:y val="9.1533017028371799E-2"/>
          <c:w val="1"/>
          <c:h val="0.75118595965051438"/>
        </c:manualLayout>
      </c:layout>
      <c:pieChart>
        <c:varyColors val="1"/>
        <c:ser>
          <c:idx val="1"/>
          <c:order val="0"/>
          <c:dPt>
            <c:idx val="0"/>
            <c:bubble3D val="0"/>
            <c:spPr>
              <a:solidFill>
                <a:schemeClr val="accent3">
                  <a:shade val="44000"/>
                </a:schemeClr>
              </a:solidFill>
              <a:ln>
                <a:noFill/>
              </a:ln>
              <a:effectLst/>
            </c:spPr>
            <c:extLst>
              <c:ext xmlns:c16="http://schemas.microsoft.com/office/drawing/2014/chart" uri="{C3380CC4-5D6E-409C-BE32-E72D297353CC}">
                <c16:uniqueId val="{00000000-42B0-42DA-97F1-E7BAD7692448}"/>
              </c:ext>
            </c:extLst>
          </c:dPt>
          <c:dPt>
            <c:idx val="1"/>
            <c:bubble3D val="0"/>
            <c:spPr>
              <a:solidFill>
                <a:schemeClr val="accent3">
                  <a:shade val="58000"/>
                </a:schemeClr>
              </a:solidFill>
              <a:ln>
                <a:noFill/>
              </a:ln>
              <a:effectLst/>
            </c:spPr>
            <c:extLst>
              <c:ext xmlns:c16="http://schemas.microsoft.com/office/drawing/2014/chart" uri="{C3380CC4-5D6E-409C-BE32-E72D297353CC}">
                <c16:uniqueId val="{00000002-42B0-42DA-97F1-E7BAD7692448}"/>
              </c:ext>
            </c:extLst>
          </c:dPt>
          <c:dPt>
            <c:idx val="2"/>
            <c:bubble3D val="0"/>
            <c:spPr>
              <a:solidFill>
                <a:srgbClr val="FFC000"/>
              </a:solidFill>
              <a:ln>
                <a:noFill/>
              </a:ln>
              <a:effectLst/>
            </c:spPr>
            <c:extLst>
              <c:ext xmlns:c16="http://schemas.microsoft.com/office/drawing/2014/chart" uri="{C3380CC4-5D6E-409C-BE32-E72D297353CC}">
                <c16:uniqueId val="{00000004-42B0-42DA-97F1-E7BAD7692448}"/>
              </c:ext>
            </c:extLst>
          </c:dPt>
          <c:dPt>
            <c:idx val="3"/>
            <c:bubble3D val="0"/>
            <c:spPr>
              <a:solidFill>
                <a:srgbClr val="C00000"/>
              </a:solidFill>
              <a:ln>
                <a:noFill/>
              </a:ln>
              <a:effectLst/>
            </c:spPr>
            <c:extLst>
              <c:ext xmlns:c16="http://schemas.microsoft.com/office/drawing/2014/chart" uri="{C3380CC4-5D6E-409C-BE32-E72D297353CC}">
                <c16:uniqueId val="{00000009-778F-4E94-AA7B-0E297BD4019D}"/>
              </c:ext>
            </c:extLst>
          </c:dPt>
          <c:dPt>
            <c:idx val="4"/>
            <c:bubble3D val="0"/>
            <c:spPr>
              <a:solidFill>
                <a:schemeClr val="bg1">
                  <a:lumMod val="75000"/>
                </a:schemeClr>
              </a:solidFill>
              <a:ln>
                <a:noFill/>
              </a:ln>
              <a:effectLst/>
            </c:spPr>
            <c:extLst>
              <c:ext xmlns:c16="http://schemas.microsoft.com/office/drawing/2014/chart" uri="{C3380CC4-5D6E-409C-BE32-E72D297353CC}">
                <c16:uniqueId val="{00000009-1232-4C67-911C-66E4FF564084}"/>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he-IL"/>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Sheet1!$A$1:$A$5</c:f>
              <c:strCache>
                <c:ptCount val="5"/>
                <c:pt idx="1">
                  <c:v>המדינה צריכה להשקיע את כל הנדרש בחברה הערבית בישראל לצימצום הפערים בין  היהודים  לאזרחי ישראל הערבים </c:v>
                </c:pt>
                <c:pt idx="2">
                  <c:v>הממשלה צריכה להשקיע באזרחי ישראל הערבים פחות מאשר ביהודים</c:v>
                </c:pt>
                <c:pt idx="3">
                  <c:v>הממשלה לא צריכה להשקיע כלל באזרחי ישראל הערבים</c:v>
                </c:pt>
                <c:pt idx="4">
                  <c:v>אין לי עמדה</c:v>
                </c:pt>
              </c:strCache>
            </c:strRef>
          </c:cat>
          <c:val>
            <c:numRef>
              <c:f>Sheet1!$B$1:$B$5</c:f>
              <c:numCache>
                <c:formatCode>0%</c:formatCode>
                <c:ptCount val="5"/>
                <c:pt idx="1">
                  <c:v>0.41902401755164798</c:v>
                </c:pt>
                <c:pt idx="2">
                  <c:v>0.22966737799754144</c:v>
                </c:pt>
                <c:pt idx="3">
                  <c:v>0.1904526160263624</c:v>
                </c:pt>
                <c:pt idx="4">
                  <c:v>0.16085598842444968</c:v>
                </c:pt>
              </c:numCache>
            </c:numRef>
          </c:val>
          <c:extLst>
            <c:ext xmlns:c16="http://schemas.microsoft.com/office/drawing/2014/chart" uri="{C3380CC4-5D6E-409C-BE32-E72D297353CC}">
              <c16:uniqueId val="{00000005-42B0-42DA-97F1-E7BAD769244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046063501576071E-2"/>
          <c:y val="3.5041151176585399E-2"/>
          <c:w val="0.97589094516083319"/>
          <c:h val="0.90463157232294467"/>
        </c:manualLayout>
      </c:layout>
      <c:barChart>
        <c:barDir val="col"/>
        <c:grouping val="clustered"/>
        <c:varyColors val="0"/>
        <c:ser>
          <c:idx val="0"/>
          <c:order val="0"/>
          <c:tx>
            <c:strRef>
              <c:f>גיליון1!$A$2</c:f>
              <c:strCache>
                <c:ptCount val="1"/>
                <c:pt idx="0">
                  <c:v>ראיתי</c:v>
                </c:pt>
              </c:strCache>
            </c:strRef>
          </c:tx>
          <c:spPr>
            <a:solidFill>
              <a:schemeClr val="accent1"/>
            </a:solidFill>
            <a:ln w="19050">
              <a:solidFill>
                <a:schemeClr val="lt1"/>
              </a:solidFill>
            </a:ln>
            <a:effectLst/>
          </c:spPr>
          <c:invertIfNegative val="0"/>
          <c:dPt>
            <c:idx val="0"/>
            <c:invertIfNegative val="0"/>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1-23BA-4873-8C3A-4899A3F6BDFA}"/>
              </c:ext>
            </c:extLst>
          </c:dPt>
          <c:dPt>
            <c:idx val="1"/>
            <c:invertIfNegative val="0"/>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23BA-4873-8C3A-4899A3F6BDFA}"/>
              </c:ext>
            </c:extLst>
          </c:dPt>
          <c:dPt>
            <c:idx val="2"/>
            <c:invertIfNegative val="0"/>
            <c:bubble3D val="0"/>
            <c:spPr>
              <a:solidFill>
                <a:srgbClr val="0070C0"/>
              </a:solidFill>
              <a:ln w="19050">
                <a:solidFill>
                  <a:schemeClr val="lt1"/>
                </a:solidFill>
              </a:ln>
              <a:effectLst/>
            </c:spPr>
            <c:extLst>
              <c:ext xmlns:c16="http://schemas.microsoft.com/office/drawing/2014/chart" uri="{C3380CC4-5D6E-409C-BE32-E72D297353CC}">
                <c16:uniqueId val="{00000005-23BA-4873-8C3A-4899A3F6BDFA}"/>
              </c:ext>
            </c:extLst>
          </c:dPt>
          <c:dPt>
            <c:idx val="3"/>
            <c:invertIfNegative val="0"/>
            <c:bubble3D val="0"/>
            <c:spPr>
              <a:solidFill>
                <a:srgbClr val="0070C0"/>
              </a:solidFill>
              <a:ln w="19050">
                <a:solidFill>
                  <a:schemeClr val="lt1"/>
                </a:solidFill>
              </a:ln>
              <a:effectLst/>
            </c:spPr>
            <c:extLst>
              <c:ext xmlns:c16="http://schemas.microsoft.com/office/drawing/2014/chart" uri="{C3380CC4-5D6E-409C-BE32-E72D297353CC}">
                <c16:uniqueId val="{0000000F-23BA-4873-8C3A-4899A3F6BDFA}"/>
              </c:ext>
            </c:extLst>
          </c:dPt>
          <c:dPt>
            <c:idx val="4"/>
            <c:invertIfNegative val="0"/>
            <c:bubble3D val="0"/>
            <c:spPr>
              <a:solidFill>
                <a:srgbClr val="0070C0"/>
              </a:solidFill>
              <a:ln w="19050">
                <a:solidFill>
                  <a:schemeClr val="lt1"/>
                </a:solidFill>
              </a:ln>
              <a:effectLst/>
            </c:spPr>
            <c:extLst>
              <c:ext xmlns:c16="http://schemas.microsoft.com/office/drawing/2014/chart" uri="{C3380CC4-5D6E-409C-BE32-E72D297353CC}">
                <c16:uniqueId val="{00000010-23BA-4873-8C3A-4899A3F6BDFA}"/>
              </c:ext>
            </c:extLst>
          </c:dPt>
          <c:dPt>
            <c:idx val="5"/>
            <c:invertIfNegative val="0"/>
            <c:bubble3D val="0"/>
            <c:spPr>
              <a:solidFill>
                <a:srgbClr val="0070C0"/>
              </a:solidFill>
              <a:ln w="19050">
                <a:solidFill>
                  <a:schemeClr val="lt1"/>
                </a:solidFill>
              </a:ln>
              <a:effectLst/>
            </c:spPr>
            <c:extLst>
              <c:ext xmlns:c16="http://schemas.microsoft.com/office/drawing/2014/chart" uri="{C3380CC4-5D6E-409C-BE32-E72D297353CC}">
                <c16:uniqueId val="{00000011-23BA-4873-8C3A-4899A3F6BDFA}"/>
              </c:ext>
            </c:extLst>
          </c:dPt>
          <c:dPt>
            <c:idx val="6"/>
            <c:invertIfNegative val="0"/>
            <c:bubble3D val="0"/>
            <c:spPr>
              <a:solidFill>
                <a:srgbClr val="0070C0"/>
              </a:solidFill>
              <a:ln w="19050">
                <a:solidFill>
                  <a:schemeClr val="lt1"/>
                </a:solidFill>
              </a:ln>
              <a:effectLst/>
            </c:spPr>
            <c:extLst>
              <c:ext xmlns:c16="http://schemas.microsoft.com/office/drawing/2014/chart" uri="{C3380CC4-5D6E-409C-BE32-E72D297353CC}">
                <c16:uniqueId val="{00000012-23BA-4873-8C3A-4899A3F6BDFA}"/>
              </c:ext>
            </c:extLst>
          </c:dPt>
          <c:dPt>
            <c:idx val="7"/>
            <c:invertIfNegative val="0"/>
            <c:bubble3D val="0"/>
            <c:spPr>
              <a:solidFill>
                <a:srgbClr val="0070C0"/>
              </a:solidFill>
              <a:ln w="19050">
                <a:solidFill>
                  <a:schemeClr val="lt1"/>
                </a:solidFill>
              </a:ln>
              <a:effectLst/>
            </c:spPr>
            <c:extLst>
              <c:ext xmlns:c16="http://schemas.microsoft.com/office/drawing/2014/chart" uri="{C3380CC4-5D6E-409C-BE32-E72D297353CC}">
                <c16:uniqueId val="{00000013-23BA-4873-8C3A-4899A3F6BDFA}"/>
              </c:ext>
            </c:extLst>
          </c:dPt>
          <c:dPt>
            <c:idx val="8"/>
            <c:invertIfNegative val="0"/>
            <c:bubble3D val="0"/>
            <c:spPr>
              <a:solidFill>
                <a:srgbClr val="0070C0"/>
              </a:solidFill>
              <a:ln w="19050">
                <a:solidFill>
                  <a:schemeClr val="lt1"/>
                </a:solidFill>
              </a:ln>
              <a:effectLst/>
            </c:spPr>
            <c:extLst>
              <c:ext xmlns:c16="http://schemas.microsoft.com/office/drawing/2014/chart" uri="{C3380CC4-5D6E-409C-BE32-E72D297353CC}">
                <c16:uniqueId val="{00000014-23BA-4873-8C3A-4899A3F6BDFA}"/>
              </c:ext>
            </c:extLst>
          </c:dPt>
          <c:dPt>
            <c:idx val="9"/>
            <c:invertIfNegative val="0"/>
            <c:bubble3D val="0"/>
            <c:spPr>
              <a:solidFill>
                <a:srgbClr val="92D050"/>
              </a:solidFill>
              <a:ln w="19050">
                <a:solidFill>
                  <a:schemeClr val="lt1"/>
                </a:solidFill>
              </a:ln>
              <a:effectLst/>
            </c:spPr>
            <c:extLst>
              <c:ext xmlns:c16="http://schemas.microsoft.com/office/drawing/2014/chart" uri="{C3380CC4-5D6E-409C-BE32-E72D297353CC}">
                <c16:uniqueId val="{00000007-23BA-4873-8C3A-4899A3F6BDFA}"/>
              </c:ext>
            </c:extLst>
          </c:dPt>
          <c:dPt>
            <c:idx val="10"/>
            <c:invertIfNegative val="0"/>
            <c:bubble3D val="0"/>
            <c:spPr>
              <a:solidFill>
                <a:srgbClr val="92D050"/>
              </a:solidFill>
              <a:ln w="19050">
                <a:solidFill>
                  <a:schemeClr val="lt1"/>
                </a:solidFill>
              </a:ln>
              <a:effectLst/>
            </c:spPr>
            <c:extLst>
              <c:ext xmlns:c16="http://schemas.microsoft.com/office/drawing/2014/chart" uri="{C3380CC4-5D6E-409C-BE32-E72D297353CC}">
                <c16:uniqueId val="{00000009-23BA-4873-8C3A-4899A3F6BDFA}"/>
              </c:ext>
            </c:extLst>
          </c:dPt>
          <c:dPt>
            <c:idx val="11"/>
            <c:invertIfNegative val="0"/>
            <c:bubble3D val="0"/>
            <c:spPr>
              <a:solidFill>
                <a:srgbClr val="92D050"/>
              </a:solidFill>
              <a:ln w="19050">
                <a:solidFill>
                  <a:schemeClr val="lt1"/>
                </a:solidFill>
              </a:ln>
              <a:effectLst/>
            </c:spPr>
            <c:extLst>
              <c:ext xmlns:c16="http://schemas.microsoft.com/office/drawing/2014/chart" uri="{C3380CC4-5D6E-409C-BE32-E72D297353CC}">
                <c16:uniqueId val="{0000000B-23BA-4873-8C3A-4899A3F6BDFA}"/>
              </c:ext>
            </c:extLst>
          </c:dPt>
          <c:dPt>
            <c:idx val="12"/>
            <c:invertIfNegative val="0"/>
            <c:bubble3D val="0"/>
            <c:spPr>
              <a:solidFill>
                <a:srgbClr val="92D050"/>
              </a:solidFill>
              <a:ln w="19050">
                <a:solidFill>
                  <a:schemeClr val="lt1"/>
                </a:solidFill>
              </a:ln>
              <a:effectLst/>
            </c:spPr>
            <c:extLst>
              <c:ext xmlns:c16="http://schemas.microsoft.com/office/drawing/2014/chart" uri="{C3380CC4-5D6E-409C-BE32-E72D297353CC}">
                <c16:uniqueId val="{0000000D-23BA-4873-8C3A-4899A3F6BDF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גיליון1!$B$1:$N$1</c:f>
              <c:strCache>
                <c:ptCount val="13"/>
                <c:pt idx="0">
                  <c:v>גבר</c:v>
                </c:pt>
                <c:pt idx="1">
                  <c:v>אישה</c:v>
                </c:pt>
                <c:pt idx="2">
                  <c:v>18-24</c:v>
                </c:pt>
                <c:pt idx="3">
                  <c:v>25-34</c:v>
                </c:pt>
                <c:pt idx="4">
                  <c:v>35-44</c:v>
                </c:pt>
                <c:pt idx="5">
                  <c:v>45-54</c:v>
                </c:pt>
                <c:pt idx="6">
                  <c:v>55-64</c:v>
                </c:pt>
                <c:pt idx="7">
                  <c:v>65-74</c:v>
                </c:pt>
                <c:pt idx="8">
                  <c:v>75+</c:v>
                </c:pt>
                <c:pt idx="9">
                  <c:v>חילוני</c:v>
                </c:pt>
                <c:pt idx="10">
                  <c:v>מסורתי</c:v>
                </c:pt>
                <c:pt idx="11">
                  <c:v>דתי </c:v>
                </c:pt>
                <c:pt idx="12">
                  <c:v>חרדי</c:v>
                </c:pt>
              </c:strCache>
            </c:strRef>
          </c:cat>
          <c:val>
            <c:numRef>
              <c:f>גיליון1!$B$2:$N$2</c:f>
              <c:numCache>
                <c:formatCode>0%</c:formatCode>
                <c:ptCount val="13"/>
                <c:pt idx="0">
                  <c:v>0.49366741717278517</c:v>
                </c:pt>
                <c:pt idx="1">
                  <c:v>0.34702753172618322</c:v>
                </c:pt>
                <c:pt idx="2">
                  <c:v>0.19712740453624489</c:v>
                </c:pt>
                <c:pt idx="3">
                  <c:v>0.22725773472870511</c:v>
                </c:pt>
                <c:pt idx="4">
                  <c:v>0.35992603213848051</c:v>
                </c:pt>
                <c:pt idx="5">
                  <c:v>0.44274829268653365</c:v>
                </c:pt>
                <c:pt idx="6">
                  <c:v>0.51520338144153432</c:v>
                </c:pt>
                <c:pt idx="7">
                  <c:v>0.64234475575238481</c:v>
                </c:pt>
                <c:pt idx="8">
                  <c:v>0.71745463652277963</c:v>
                </c:pt>
                <c:pt idx="9">
                  <c:v>0.56557443516698447</c:v>
                </c:pt>
                <c:pt idx="10">
                  <c:v>0.37035002887629576</c:v>
                </c:pt>
                <c:pt idx="11">
                  <c:v>0.26524195280831031</c:v>
                </c:pt>
                <c:pt idx="12">
                  <c:v>0.10882373376831392</c:v>
                </c:pt>
              </c:numCache>
            </c:numRef>
          </c:val>
          <c:extLst>
            <c:ext xmlns:c16="http://schemas.microsoft.com/office/drawing/2014/chart" uri="{C3380CC4-5D6E-409C-BE32-E72D297353CC}">
              <c16:uniqueId val="{0000000E-23BA-4873-8C3A-4899A3F6BDFA}"/>
            </c:ext>
          </c:extLst>
        </c:ser>
        <c:dLbls>
          <c:showLegendKey val="0"/>
          <c:showVal val="0"/>
          <c:showCatName val="0"/>
          <c:showSerName val="0"/>
          <c:showPercent val="0"/>
          <c:showBubbleSize val="0"/>
        </c:dLbls>
        <c:gapWidth val="100"/>
        <c:axId val="467336559"/>
        <c:axId val="467315759"/>
      </c:barChart>
      <c:catAx>
        <c:axId val="46733655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e-IL"/>
          </a:p>
        </c:txPr>
        <c:crossAx val="467315759"/>
        <c:crosses val="autoZero"/>
        <c:auto val="1"/>
        <c:lblAlgn val="ctr"/>
        <c:lblOffset val="100"/>
        <c:noMultiLvlLbl val="0"/>
      </c:catAx>
      <c:valAx>
        <c:axId val="467315759"/>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4673365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e-I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32723292359691197"/>
          <c:y val="0.17797360021073919"/>
          <c:w val="1"/>
          <c:h val="0.75118595965051438"/>
        </c:manualLayout>
      </c:layout>
      <c:pieChart>
        <c:varyColors val="1"/>
        <c:ser>
          <c:idx val="1"/>
          <c:order val="0"/>
          <c:dPt>
            <c:idx val="0"/>
            <c:bubble3D val="0"/>
            <c:spPr>
              <a:solidFill>
                <a:schemeClr val="accent3">
                  <a:shade val="44000"/>
                </a:schemeClr>
              </a:solidFill>
              <a:ln>
                <a:noFill/>
              </a:ln>
              <a:effectLst/>
            </c:spPr>
            <c:extLst>
              <c:ext xmlns:c16="http://schemas.microsoft.com/office/drawing/2014/chart" uri="{C3380CC4-5D6E-409C-BE32-E72D297353CC}">
                <c16:uniqueId val="{00000000-42B0-42DA-97F1-E7BAD7692448}"/>
              </c:ext>
            </c:extLst>
          </c:dPt>
          <c:dPt>
            <c:idx val="1"/>
            <c:bubble3D val="0"/>
            <c:spPr>
              <a:solidFill>
                <a:schemeClr val="accent3">
                  <a:shade val="58000"/>
                </a:schemeClr>
              </a:solidFill>
              <a:ln>
                <a:noFill/>
              </a:ln>
              <a:effectLst/>
            </c:spPr>
            <c:extLst>
              <c:ext xmlns:c16="http://schemas.microsoft.com/office/drawing/2014/chart" uri="{C3380CC4-5D6E-409C-BE32-E72D297353CC}">
                <c16:uniqueId val="{00000002-42B0-42DA-97F1-E7BAD7692448}"/>
              </c:ext>
            </c:extLst>
          </c:dPt>
          <c:dPt>
            <c:idx val="2"/>
            <c:bubble3D val="0"/>
            <c:spPr>
              <a:solidFill>
                <a:srgbClr val="FFC000"/>
              </a:solidFill>
              <a:ln>
                <a:noFill/>
              </a:ln>
              <a:effectLst/>
            </c:spPr>
            <c:extLst>
              <c:ext xmlns:c16="http://schemas.microsoft.com/office/drawing/2014/chart" uri="{C3380CC4-5D6E-409C-BE32-E72D297353CC}">
                <c16:uniqueId val="{00000004-42B0-42DA-97F1-E7BAD7692448}"/>
              </c:ext>
            </c:extLst>
          </c:dPt>
          <c:dPt>
            <c:idx val="3"/>
            <c:bubble3D val="0"/>
            <c:spPr>
              <a:solidFill>
                <a:schemeClr val="accent5">
                  <a:lumMod val="75000"/>
                </a:schemeClr>
              </a:solidFill>
              <a:ln>
                <a:noFill/>
              </a:ln>
              <a:effectLst/>
            </c:spPr>
            <c:extLst>
              <c:ext xmlns:c16="http://schemas.microsoft.com/office/drawing/2014/chart" uri="{C3380CC4-5D6E-409C-BE32-E72D297353CC}">
                <c16:uniqueId val="{00000009-778F-4E94-AA7B-0E297BD4019D}"/>
              </c:ext>
            </c:extLst>
          </c:dPt>
          <c:dPt>
            <c:idx val="4"/>
            <c:bubble3D val="0"/>
            <c:spPr>
              <a:solidFill>
                <a:srgbClr val="92D050"/>
              </a:solidFill>
              <a:ln>
                <a:noFill/>
              </a:ln>
              <a:effectLst/>
            </c:spPr>
            <c:extLst>
              <c:ext xmlns:c16="http://schemas.microsoft.com/office/drawing/2014/chart" uri="{C3380CC4-5D6E-409C-BE32-E72D297353CC}">
                <c16:uniqueId val="{00000009-1232-4C67-911C-66E4FF564084}"/>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he-IL"/>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Sheet1!$A$1:$A$5</c:f>
              <c:strCache>
                <c:ptCount val="5"/>
                <c:pt idx="1">
                  <c:v>רואים את עצמם כחלק מהעם הפלסטיני, אך מעדיפים להשתלב כאזרחים שווי זכויות בישראל</c:v>
                </c:pt>
                <c:pt idx="2">
                  <c:v>רואים את עצמם כחלק מהעם הפלסטיני ואינם מעוניינים להשתלב במדינת ישראל</c:v>
                </c:pt>
                <c:pt idx="3">
                  <c:v>רואים את עצמם כחלק מהמדינה ורוצים להשתלב כאזרחים שווי זכויות</c:v>
                </c:pt>
                <c:pt idx="4">
                  <c:v>לא יודע</c:v>
                </c:pt>
              </c:strCache>
            </c:strRef>
          </c:cat>
          <c:val>
            <c:numRef>
              <c:f>Sheet1!$B$1:$B$5</c:f>
              <c:numCache>
                <c:formatCode>0%</c:formatCode>
                <c:ptCount val="5"/>
                <c:pt idx="1">
                  <c:v>0.56367094487669256</c:v>
                </c:pt>
                <c:pt idx="2">
                  <c:v>0.22701660234585055</c:v>
                </c:pt>
                <c:pt idx="3">
                  <c:v>0.14400687599767581</c:v>
                </c:pt>
                <c:pt idx="4">
                  <c:v>6.5305576779781743E-2</c:v>
                </c:pt>
              </c:numCache>
            </c:numRef>
          </c:val>
          <c:extLst>
            <c:ext xmlns:c16="http://schemas.microsoft.com/office/drawing/2014/chart" uri="{C3380CC4-5D6E-409C-BE32-E72D297353CC}">
              <c16:uniqueId val="{00000005-42B0-42DA-97F1-E7BAD769244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810196586448711E-2"/>
          <c:y val="8.7424161189633226E-2"/>
          <c:w val="0.91836330729729998"/>
          <c:h val="0.82795856096531384"/>
        </c:manualLayout>
      </c:layout>
      <c:barChart>
        <c:barDir val="col"/>
        <c:grouping val="percentStacked"/>
        <c:varyColors val="0"/>
        <c:ser>
          <c:idx val="1"/>
          <c:order val="0"/>
          <c:tx>
            <c:strRef>
              <c:f>Sheet1!$A$2</c:f>
              <c:strCache>
                <c:ptCount val="1"/>
                <c:pt idx="0">
                  <c:v>חל שינוי לטובה</c:v>
                </c:pt>
              </c:strCache>
            </c:strRef>
          </c:tx>
          <c:spPr>
            <a:solidFill>
              <a:srgbClr val="00B05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יהודים</c:v>
                </c:pt>
                <c:pt idx="1">
                  <c:v>חברה ערבית</c:v>
                </c:pt>
              </c:strCache>
            </c:strRef>
          </c:cat>
          <c:val>
            <c:numRef>
              <c:f>Sheet1!$B$2:$C$2</c:f>
              <c:numCache>
                <c:formatCode>0%</c:formatCode>
                <c:ptCount val="2"/>
                <c:pt idx="0">
                  <c:v>1.3233095263097129E-2</c:v>
                </c:pt>
                <c:pt idx="1">
                  <c:v>2.6436707629296351E-2</c:v>
                </c:pt>
              </c:numCache>
            </c:numRef>
          </c:val>
          <c:extLst>
            <c:ext xmlns:c16="http://schemas.microsoft.com/office/drawing/2014/chart" uri="{C3380CC4-5D6E-409C-BE32-E72D297353CC}">
              <c16:uniqueId val="{00000002-D30C-42A5-9225-B1559D50E018}"/>
            </c:ext>
          </c:extLst>
        </c:ser>
        <c:ser>
          <c:idx val="0"/>
          <c:order val="1"/>
          <c:tx>
            <c:strRef>
              <c:f>Sheet1!$A$3</c:f>
              <c:strCache>
                <c:ptCount val="1"/>
                <c:pt idx="0">
                  <c:v>לא חל שינוי</c:v>
                </c:pt>
              </c:strCache>
            </c:strRef>
          </c:tx>
          <c:spPr>
            <a:solidFill>
              <a:srgbClr val="FFC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יהודים</c:v>
                </c:pt>
                <c:pt idx="1">
                  <c:v>חברה ערבית</c:v>
                </c:pt>
              </c:strCache>
            </c:strRef>
          </c:cat>
          <c:val>
            <c:numRef>
              <c:f>Sheet1!$B$3:$C$3</c:f>
              <c:numCache>
                <c:formatCode>0%</c:formatCode>
                <c:ptCount val="2"/>
                <c:pt idx="0">
                  <c:v>0.20185742573088578</c:v>
                </c:pt>
                <c:pt idx="1">
                  <c:v>0.19648828501313251</c:v>
                </c:pt>
              </c:numCache>
            </c:numRef>
          </c:val>
          <c:extLst>
            <c:ext xmlns:c16="http://schemas.microsoft.com/office/drawing/2014/chart" uri="{C3380CC4-5D6E-409C-BE32-E72D297353CC}">
              <c16:uniqueId val="{00000005-D30C-42A5-9225-B1559D50E018}"/>
            </c:ext>
          </c:extLst>
        </c:ser>
        <c:ser>
          <c:idx val="3"/>
          <c:order val="2"/>
          <c:tx>
            <c:strRef>
              <c:f>Sheet1!$A$4</c:f>
              <c:strCache>
                <c:ptCount val="1"/>
                <c:pt idx="0">
                  <c:v>חל שינוי לרעה </c:v>
                </c:pt>
              </c:strCache>
            </c:strRef>
          </c:tx>
          <c:spPr>
            <a:solidFill>
              <a:srgbClr val="FF0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יהודים</c:v>
                </c:pt>
                <c:pt idx="1">
                  <c:v>חברה ערבית</c:v>
                </c:pt>
              </c:strCache>
            </c:strRef>
          </c:cat>
          <c:val>
            <c:numRef>
              <c:f>Sheet1!$B$4:$C$4</c:f>
              <c:numCache>
                <c:formatCode>0%</c:formatCode>
                <c:ptCount val="2"/>
                <c:pt idx="0">
                  <c:v>0.76526135855032473</c:v>
                </c:pt>
                <c:pt idx="1">
                  <c:v>0.62444611209775824</c:v>
                </c:pt>
              </c:numCache>
            </c:numRef>
          </c:val>
          <c:extLst>
            <c:ext xmlns:c16="http://schemas.microsoft.com/office/drawing/2014/chart" uri="{C3380CC4-5D6E-409C-BE32-E72D297353CC}">
              <c16:uniqueId val="{00000008-D30C-42A5-9225-B1559D50E018}"/>
            </c:ext>
          </c:extLst>
        </c:ser>
        <c:ser>
          <c:idx val="5"/>
          <c:order val="3"/>
          <c:tx>
            <c:strRef>
              <c:f>Sheet1!$A$5</c:f>
              <c:strCache>
                <c:ptCount val="1"/>
                <c:pt idx="0">
                  <c:v>לא יודע</c:v>
                </c:pt>
              </c:strCache>
            </c:strRef>
          </c:tx>
          <c:spPr>
            <a:solidFill>
              <a:schemeClr val="bg1">
                <a:lumMod val="75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יהודים</c:v>
                </c:pt>
                <c:pt idx="1">
                  <c:v>חברה ערבית</c:v>
                </c:pt>
              </c:strCache>
            </c:strRef>
          </c:cat>
          <c:val>
            <c:numRef>
              <c:f>Sheet1!$B$5:$C$5</c:f>
              <c:numCache>
                <c:formatCode>0%</c:formatCode>
                <c:ptCount val="2"/>
                <c:pt idx="0">
                  <c:v>1.9648120455693304E-2</c:v>
                </c:pt>
                <c:pt idx="1">
                  <c:v>0.15262889525981452</c:v>
                </c:pt>
              </c:numCache>
            </c:numRef>
          </c:val>
          <c:extLst>
            <c:ext xmlns:c16="http://schemas.microsoft.com/office/drawing/2014/chart" uri="{C3380CC4-5D6E-409C-BE32-E72D297353CC}">
              <c16:uniqueId val="{0000000B-D30C-42A5-9225-B1559D50E018}"/>
            </c:ext>
          </c:extLst>
        </c:ser>
        <c:dLbls>
          <c:showLegendKey val="0"/>
          <c:showVal val="0"/>
          <c:showCatName val="0"/>
          <c:showSerName val="0"/>
          <c:showPercent val="0"/>
          <c:showBubbleSize val="0"/>
        </c:dLbls>
        <c:gapWidth val="100"/>
        <c:overlap val="100"/>
        <c:axId val="1911776416"/>
        <c:axId val="1721245504"/>
      </c:barChart>
      <c:catAx>
        <c:axId val="19117764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e-IL"/>
          </a:p>
        </c:txPr>
        <c:crossAx val="1721245504"/>
        <c:crosses val="autoZero"/>
        <c:auto val="1"/>
        <c:lblAlgn val="ctr"/>
        <c:lblOffset val="100"/>
        <c:noMultiLvlLbl val="0"/>
      </c:catAx>
      <c:valAx>
        <c:axId val="17212455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19117764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
          <c:y val="7.9851880042286535E-2"/>
          <c:w val="1"/>
          <c:h val="0.85398016667819454"/>
        </c:manualLayout>
      </c:layout>
      <c:barChart>
        <c:barDir val="col"/>
        <c:grouping val="percentStacked"/>
        <c:varyColors val="0"/>
        <c:ser>
          <c:idx val="1"/>
          <c:order val="0"/>
          <c:tx>
            <c:strRef>
              <c:f>Sheet1!$A$2</c:f>
              <c:strCache>
                <c:ptCount val="1"/>
                <c:pt idx="0">
                  <c:v>אופטימי מאד </c:v>
                </c:pt>
              </c:strCache>
            </c:strRef>
          </c:tx>
          <c:spPr>
            <a:solidFill>
              <a:srgbClr val="00B050"/>
            </a:solidFill>
            <a:ln>
              <a:noFill/>
            </a:ln>
            <a:effectLst/>
          </c:spPr>
          <c:invertIfNegative val="0"/>
          <c:dPt>
            <c:idx val="0"/>
            <c:invertIfNegative val="0"/>
            <c:bubble3D val="0"/>
            <c:extLst>
              <c:ext xmlns:c16="http://schemas.microsoft.com/office/drawing/2014/chart" uri="{C3380CC4-5D6E-409C-BE32-E72D297353CC}">
                <c16:uniqueId val="{00000000-4DC7-421C-9FB9-ECAFE4E418FE}"/>
              </c:ext>
            </c:extLst>
          </c:dPt>
          <c:dPt>
            <c:idx val="1"/>
            <c:invertIfNegative val="0"/>
            <c:bubble3D val="0"/>
            <c:spPr>
              <a:solidFill>
                <a:srgbClr val="00B050"/>
              </a:solidFill>
              <a:ln>
                <a:noFill/>
              </a:ln>
              <a:effectLst/>
            </c:spPr>
            <c:extLst>
              <c:ext xmlns:c16="http://schemas.microsoft.com/office/drawing/2014/chart" uri="{C3380CC4-5D6E-409C-BE32-E72D297353CC}">
                <c16:uniqueId val="{00000002-4DC7-421C-9FB9-ECAFE4E418FE}"/>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יהודים</c:v>
                </c:pt>
                <c:pt idx="1">
                  <c:v>חברה ערבית</c:v>
                </c:pt>
              </c:strCache>
            </c:strRef>
          </c:cat>
          <c:val>
            <c:numRef>
              <c:f>Sheet1!$B$2:$C$2</c:f>
              <c:numCache>
                <c:formatCode>0%</c:formatCode>
                <c:ptCount val="2"/>
                <c:pt idx="0">
                  <c:v>1.8287358454277737E-2</c:v>
                </c:pt>
                <c:pt idx="1">
                  <c:v>7.1113957493566526E-2</c:v>
                </c:pt>
              </c:numCache>
            </c:numRef>
          </c:val>
          <c:extLst>
            <c:ext xmlns:c16="http://schemas.microsoft.com/office/drawing/2014/chart" uri="{C3380CC4-5D6E-409C-BE32-E72D297353CC}">
              <c16:uniqueId val="{00000005-4DC7-421C-9FB9-ECAFE4E418FE}"/>
            </c:ext>
          </c:extLst>
        </c:ser>
        <c:ser>
          <c:idx val="0"/>
          <c:order val="1"/>
          <c:tx>
            <c:strRef>
              <c:f>Sheet1!$A$3</c:f>
              <c:strCache>
                <c:ptCount val="1"/>
                <c:pt idx="0">
                  <c:v>די אופטימי</c:v>
                </c:pt>
              </c:strCache>
            </c:strRef>
          </c:tx>
          <c:spPr>
            <a:solidFill>
              <a:srgbClr val="92D050"/>
            </a:solidFill>
            <a:ln>
              <a:solidFill>
                <a:schemeClr val="accent3">
                  <a:lumMod val="60000"/>
                  <a:lumOff val="40000"/>
                </a:schemeClr>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יהודים</c:v>
                </c:pt>
                <c:pt idx="1">
                  <c:v>חברה ערבית</c:v>
                </c:pt>
              </c:strCache>
            </c:strRef>
          </c:cat>
          <c:val>
            <c:numRef>
              <c:f>Sheet1!$B$3:$C$3</c:f>
              <c:numCache>
                <c:formatCode>0%</c:formatCode>
                <c:ptCount val="2"/>
                <c:pt idx="0">
                  <c:v>0.18903360934672853</c:v>
                </c:pt>
                <c:pt idx="1">
                  <c:v>0.2014157061096517</c:v>
                </c:pt>
              </c:numCache>
            </c:numRef>
          </c:val>
          <c:extLst>
            <c:ext xmlns:c16="http://schemas.microsoft.com/office/drawing/2014/chart" uri="{C3380CC4-5D6E-409C-BE32-E72D297353CC}">
              <c16:uniqueId val="{00000006-4DC7-421C-9FB9-ECAFE4E418FE}"/>
            </c:ext>
          </c:extLst>
        </c:ser>
        <c:ser>
          <c:idx val="2"/>
          <c:order val="2"/>
          <c:tx>
            <c:strRef>
              <c:f>Sheet1!$A$4</c:f>
              <c:strCache>
                <c:ptCount val="1"/>
                <c:pt idx="0">
                  <c:v>סה''כ מסכים</c:v>
                </c:pt>
              </c:strCache>
            </c:strRef>
          </c:tx>
          <c:spPr>
            <a:solidFill>
              <a:schemeClr val="accent3">
                <a:shade val="82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יהודים</c:v>
                </c:pt>
                <c:pt idx="1">
                  <c:v>חברה ערבית</c:v>
                </c:pt>
              </c:strCache>
            </c:strRef>
          </c:cat>
          <c:val>
            <c:numRef>
              <c:f>Sheet1!$B$4:$C$4</c:f>
            </c:numRef>
          </c:val>
          <c:extLst>
            <c:ext xmlns:c16="http://schemas.microsoft.com/office/drawing/2014/chart" uri="{C3380CC4-5D6E-409C-BE32-E72D297353CC}">
              <c16:uniqueId val="{00000007-4DC7-421C-9FB9-ECAFE4E418FE}"/>
            </c:ext>
          </c:extLst>
        </c:ser>
        <c:ser>
          <c:idx val="3"/>
          <c:order val="3"/>
          <c:tx>
            <c:strRef>
              <c:f>Sheet1!$A$5</c:f>
              <c:strCache>
                <c:ptCount val="1"/>
                <c:pt idx="0">
                  <c:v>די פסימי </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יהודים</c:v>
                </c:pt>
                <c:pt idx="1">
                  <c:v>חברה ערבית</c:v>
                </c:pt>
              </c:strCache>
            </c:strRef>
          </c:cat>
          <c:val>
            <c:numRef>
              <c:f>Sheet1!$B$5:$C$5</c:f>
              <c:numCache>
                <c:formatCode>0%</c:formatCode>
                <c:ptCount val="2"/>
                <c:pt idx="0">
                  <c:v>0.37482623008027055</c:v>
                </c:pt>
                <c:pt idx="1">
                  <c:v>0.34095342389378369</c:v>
                </c:pt>
              </c:numCache>
            </c:numRef>
          </c:val>
          <c:extLst>
            <c:ext xmlns:c16="http://schemas.microsoft.com/office/drawing/2014/chart" uri="{C3380CC4-5D6E-409C-BE32-E72D297353CC}">
              <c16:uniqueId val="{00000008-4DC7-421C-9FB9-ECAFE4E418FE}"/>
            </c:ext>
          </c:extLst>
        </c:ser>
        <c:ser>
          <c:idx val="4"/>
          <c:order val="4"/>
          <c:tx>
            <c:strRef>
              <c:f>Sheet1!$A$6</c:f>
              <c:strCache>
                <c:ptCount val="1"/>
                <c:pt idx="0">
                  <c:v>פסימי מאד</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יהודים</c:v>
                </c:pt>
                <c:pt idx="1">
                  <c:v>חברה ערבית</c:v>
                </c:pt>
              </c:strCache>
            </c:strRef>
          </c:cat>
          <c:val>
            <c:numRef>
              <c:f>Sheet1!$B$6:$C$6</c:f>
              <c:numCache>
                <c:formatCode>0%</c:formatCode>
                <c:ptCount val="2"/>
                <c:pt idx="0">
                  <c:v>0.35182460489595724</c:v>
                </c:pt>
                <c:pt idx="1">
                  <c:v>0.16252478983619945</c:v>
                </c:pt>
              </c:numCache>
            </c:numRef>
          </c:val>
          <c:extLst>
            <c:ext xmlns:c16="http://schemas.microsoft.com/office/drawing/2014/chart" uri="{C3380CC4-5D6E-409C-BE32-E72D297353CC}">
              <c16:uniqueId val="{00000009-4DC7-421C-9FB9-ECAFE4E418FE}"/>
            </c:ext>
          </c:extLst>
        </c:ser>
        <c:ser>
          <c:idx val="5"/>
          <c:order val="5"/>
          <c:tx>
            <c:strRef>
              <c:f>Sheet1!$A$7</c:f>
              <c:strCache>
                <c:ptCount val="1"/>
                <c:pt idx="0">
                  <c:v>סה''כ לא מסכים</c:v>
                </c:pt>
              </c:strCache>
            </c:strRef>
          </c:tx>
          <c:spPr>
            <a:solidFill>
              <a:schemeClr val="accent3">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e-I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יהודים</c:v>
                </c:pt>
                <c:pt idx="1">
                  <c:v>חברה ערבית</c:v>
                </c:pt>
              </c:strCache>
            </c:strRef>
          </c:cat>
          <c:val>
            <c:numRef>
              <c:f>Sheet1!$B$7:$C$7</c:f>
            </c:numRef>
          </c:val>
          <c:extLst>
            <c:ext xmlns:c16="http://schemas.microsoft.com/office/drawing/2014/chart" uri="{C3380CC4-5D6E-409C-BE32-E72D297353CC}">
              <c16:uniqueId val="{0000000A-4DC7-421C-9FB9-ECAFE4E418FE}"/>
            </c:ext>
          </c:extLst>
        </c:ser>
        <c:ser>
          <c:idx val="6"/>
          <c:order val="6"/>
          <c:tx>
            <c:strRef>
              <c:f>Sheet1!$A$8</c:f>
              <c:strCache>
                <c:ptCount val="1"/>
                <c:pt idx="0">
                  <c:v>לא יודע</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יהודים</c:v>
                </c:pt>
                <c:pt idx="1">
                  <c:v>חברה ערבית</c:v>
                </c:pt>
              </c:strCache>
            </c:strRef>
          </c:cat>
          <c:val>
            <c:numRef>
              <c:f>Sheet1!$B$8:$C$8</c:f>
              <c:numCache>
                <c:formatCode>0%</c:formatCode>
                <c:ptCount val="2"/>
                <c:pt idx="0">
                  <c:v>6.6028197222767343E-2</c:v>
                </c:pt>
                <c:pt idx="1">
                  <c:v>0.2239921226668008</c:v>
                </c:pt>
              </c:numCache>
            </c:numRef>
          </c:val>
          <c:extLst>
            <c:ext xmlns:c16="http://schemas.microsoft.com/office/drawing/2014/chart" uri="{C3380CC4-5D6E-409C-BE32-E72D297353CC}">
              <c16:uniqueId val="{0000000B-4DC7-421C-9FB9-ECAFE4E418FE}"/>
            </c:ext>
          </c:extLst>
        </c:ser>
        <c:dLbls>
          <c:dLblPos val="inEnd"/>
          <c:showLegendKey val="0"/>
          <c:showVal val="1"/>
          <c:showCatName val="0"/>
          <c:showSerName val="0"/>
          <c:showPercent val="0"/>
          <c:showBubbleSize val="0"/>
        </c:dLbls>
        <c:gapWidth val="150"/>
        <c:overlap val="100"/>
        <c:axId val="29872128"/>
        <c:axId val="29873664"/>
      </c:barChart>
      <c:catAx>
        <c:axId val="29872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he-IL"/>
          </a:p>
        </c:txPr>
        <c:crossAx val="29873664"/>
        <c:crosses val="autoZero"/>
        <c:auto val="1"/>
        <c:lblAlgn val="ctr"/>
        <c:lblOffset val="100"/>
        <c:noMultiLvlLbl val="0"/>
      </c:catAx>
      <c:valAx>
        <c:axId val="2987366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98721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810196586448711E-2"/>
          <c:y val="8.7424161189633226E-2"/>
          <c:w val="0.91836330729729998"/>
          <c:h val="0.82795856096531384"/>
        </c:manualLayout>
      </c:layout>
      <c:barChart>
        <c:barDir val="col"/>
        <c:grouping val="percentStacked"/>
        <c:varyColors val="0"/>
        <c:ser>
          <c:idx val="1"/>
          <c:order val="0"/>
          <c:tx>
            <c:strRef>
              <c:f>Sheet1!$A$2</c:f>
              <c:strCache>
                <c:ptCount val="1"/>
                <c:pt idx="0">
                  <c:v>חל שינוי לטובה</c:v>
                </c:pt>
              </c:strCache>
            </c:strRef>
          </c:tx>
          <c:spPr>
            <a:solidFill>
              <a:srgbClr val="00B05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יהודים</c:v>
                </c:pt>
                <c:pt idx="1">
                  <c:v>חברה ערבית</c:v>
                </c:pt>
              </c:strCache>
            </c:strRef>
          </c:cat>
          <c:val>
            <c:numRef>
              <c:f>Sheet1!$B$2:$C$2</c:f>
              <c:numCache>
                <c:formatCode>0%</c:formatCode>
                <c:ptCount val="2"/>
                <c:pt idx="0">
                  <c:v>4.3362990747812774E-2</c:v>
                </c:pt>
                <c:pt idx="1">
                  <c:v>6.2157505943897705E-2</c:v>
                </c:pt>
              </c:numCache>
            </c:numRef>
          </c:val>
          <c:extLst>
            <c:ext xmlns:c16="http://schemas.microsoft.com/office/drawing/2014/chart" uri="{C3380CC4-5D6E-409C-BE32-E72D297353CC}">
              <c16:uniqueId val="{00000000-7170-4565-B1A1-6BCBDBA05D1C}"/>
            </c:ext>
          </c:extLst>
        </c:ser>
        <c:ser>
          <c:idx val="0"/>
          <c:order val="1"/>
          <c:tx>
            <c:strRef>
              <c:f>Sheet1!$A$3</c:f>
              <c:strCache>
                <c:ptCount val="1"/>
                <c:pt idx="0">
                  <c:v>לא חל שינוי</c:v>
                </c:pt>
              </c:strCache>
            </c:strRef>
          </c:tx>
          <c:spPr>
            <a:solidFill>
              <a:srgbClr val="FFC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יהודים</c:v>
                </c:pt>
                <c:pt idx="1">
                  <c:v>חברה ערבית</c:v>
                </c:pt>
              </c:strCache>
            </c:strRef>
          </c:cat>
          <c:val>
            <c:numRef>
              <c:f>Sheet1!$B$3:$C$3</c:f>
              <c:numCache>
                <c:formatCode>0%</c:formatCode>
                <c:ptCount val="2"/>
                <c:pt idx="0">
                  <c:v>0.36416735869832928</c:v>
                </c:pt>
                <c:pt idx="1">
                  <c:v>0.49005830364229974</c:v>
                </c:pt>
              </c:numCache>
            </c:numRef>
          </c:val>
          <c:extLst>
            <c:ext xmlns:c16="http://schemas.microsoft.com/office/drawing/2014/chart" uri="{C3380CC4-5D6E-409C-BE32-E72D297353CC}">
              <c16:uniqueId val="{00000001-7170-4565-B1A1-6BCBDBA05D1C}"/>
            </c:ext>
          </c:extLst>
        </c:ser>
        <c:ser>
          <c:idx val="3"/>
          <c:order val="2"/>
          <c:tx>
            <c:strRef>
              <c:f>Sheet1!$A$4</c:f>
              <c:strCache>
                <c:ptCount val="1"/>
                <c:pt idx="0">
                  <c:v>חל שינוי לרעה </c:v>
                </c:pt>
              </c:strCache>
            </c:strRef>
          </c:tx>
          <c:spPr>
            <a:solidFill>
              <a:srgbClr val="FF0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יהודים</c:v>
                </c:pt>
                <c:pt idx="1">
                  <c:v>חברה ערבית</c:v>
                </c:pt>
              </c:strCache>
            </c:strRef>
          </c:cat>
          <c:val>
            <c:numRef>
              <c:f>Sheet1!$B$4:$C$4</c:f>
              <c:numCache>
                <c:formatCode>0%</c:formatCode>
                <c:ptCount val="2"/>
                <c:pt idx="0">
                  <c:v>0.56125416453190058</c:v>
                </c:pt>
                <c:pt idx="1">
                  <c:v>0.2134368833268013</c:v>
                </c:pt>
              </c:numCache>
            </c:numRef>
          </c:val>
          <c:extLst>
            <c:ext xmlns:c16="http://schemas.microsoft.com/office/drawing/2014/chart" uri="{C3380CC4-5D6E-409C-BE32-E72D297353CC}">
              <c16:uniqueId val="{00000002-7170-4565-B1A1-6BCBDBA05D1C}"/>
            </c:ext>
          </c:extLst>
        </c:ser>
        <c:ser>
          <c:idx val="5"/>
          <c:order val="3"/>
          <c:tx>
            <c:strRef>
              <c:f>Sheet1!$A$5</c:f>
              <c:strCache>
                <c:ptCount val="1"/>
                <c:pt idx="0">
                  <c:v>לא יודע</c:v>
                </c:pt>
              </c:strCache>
            </c:strRef>
          </c:tx>
          <c:spPr>
            <a:solidFill>
              <a:schemeClr val="bg1">
                <a:lumMod val="75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יהודים</c:v>
                </c:pt>
                <c:pt idx="1">
                  <c:v>חברה ערבית</c:v>
                </c:pt>
              </c:strCache>
            </c:strRef>
          </c:cat>
          <c:val>
            <c:numRef>
              <c:f>Sheet1!$B$5:$C$5</c:f>
              <c:numCache>
                <c:formatCode>0%</c:formatCode>
                <c:ptCount val="2"/>
                <c:pt idx="0">
                  <c:v>3.1215486021958751E-2</c:v>
                </c:pt>
                <c:pt idx="1">
                  <c:v>0.23434730708700363</c:v>
                </c:pt>
              </c:numCache>
            </c:numRef>
          </c:val>
          <c:extLst>
            <c:ext xmlns:c16="http://schemas.microsoft.com/office/drawing/2014/chart" uri="{C3380CC4-5D6E-409C-BE32-E72D297353CC}">
              <c16:uniqueId val="{00000003-7170-4565-B1A1-6BCBDBA05D1C}"/>
            </c:ext>
          </c:extLst>
        </c:ser>
        <c:dLbls>
          <c:showLegendKey val="0"/>
          <c:showVal val="0"/>
          <c:showCatName val="0"/>
          <c:showSerName val="0"/>
          <c:showPercent val="0"/>
          <c:showBubbleSize val="0"/>
        </c:dLbls>
        <c:gapWidth val="100"/>
        <c:overlap val="100"/>
        <c:axId val="1911776416"/>
        <c:axId val="1721245504"/>
      </c:barChart>
      <c:catAx>
        <c:axId val="19117764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e-IL"/>
          </a:p>
        </c:txPr>
        <c:crossAx val="1721245504"/>
        <c:crosses val="autoZero"/>
        <c:auto val="1"/>
        <c:lblAlgn val="ctr"/>
        <c:lblOffset val="100"/>
        <c:noMultiLvlLbl val="0"/>
      </c:catAx>
      <c:valAx>
        <c:axId val="17212455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19117764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withinLinear" id="16">
  <a:schemeClr val="accent3"/>
</cs:colorStyle>
</file>

<file path=ppt/charts/colors12.xml><?xml version="1.0" encoding="utf-8"?>
<cs:colorStyle xmlns:cs="http://schemas.microsoft.com/office/drawing/2012/chartStyle" xmlns:a="http://schemas.openxmlformats.org/drawingml/2006/main" meth="withinLinear" id="16">
  <a:schemeClr val="accent3"/>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withinLinear" id="16">
  <a:schemeClr val="accent3"/>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20.xml><?xml version="1.0" encoding="utf-8"?>
<cs:colorStyle xmlns:cs="http://schemas.microsoft.com/office/drawing/2012/chartStyle" xmlns:a="http://schemas.openxmlformats.org/drawingml/2006/main" meth="withinLinear" id="16">
  <a:schemeClr val="accent3"/>
</cs:colorStyle>
</file>

<file path=ppt/charts/colors21.xml><?xml version="1.0" encoding="utf-8"?>
<cs:colorStyle xmlns:cs="http://schemas.microsoft.com/office/drawing/2012/chartStyle" xmlns:a="http://schemas.openxmlformats.org/drawingml/2006/main" meth="withinLinear" id="16">
  <a:schemeClr val="accent3"/>
</cs:colorStyle>
</file>

<file path=ppt/charts/colors2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6">
  <a:schemeClr val="accent3"/>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6">
  <a:schemeClr val="accent3"/>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6">
  <a:schemeClr val="accent3"/>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0705BFEF-7B4C-4527-9DE1-E7054F647B2A}" type="datetimeFigureOut">
              <a:rPr lang="he-IL" smtClean="0"/>
              <a:t>כ"ז/טבת/תשפ"ד</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B98F12A3-2A8E-4FE5-AC1C-AC8F5720A1D7}" type="slidenum">
              <a:rPr lang="he-IL" smtClean="0"/>
              <a:t>‹#›</a:t>
            </a:fld>
            <a:endParaRPr lang="he-IL"/>
          </a:p>
        </p:txBody>
      </p:sp>
    </p:spTree>
    <p:extLst>
      <p:ext uri="{BB962C8B-B14F-4D97-AF65-F5344CB8AC3E}">
        <p14:creationId xmlns:p14="http://schemas.microsoft.com/office/powerpoint/2010/main" val="233703871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84FCE63-8D98-41E8-8768-1941BCE5DA68}"/>
              </a:ext>
            </a:extLst>
          </p:cNvPr>
          <p:cNvSpPr>
            <a:spLocks noGrp="1"/>
          </p:cNvSpPr>
          <p:nvPr>
            <p:ph type="ctrTitle"/>
          </p:nvPr>
        </p:nvSpPr>
        <p:spPr>
          <a:xfrm>
            <a:off x="203201" y="1514249"/>
            <a:ext cx="3638248" cy="2387600"/>
          </a:xfrm>
        </p:spPr>
        <p:txBody>
          <a:bodyPr anchor="b"/>
          <a:lstStyle>
            <a:lvl1pPr algn="r">
              <a:defRPr sz="6000" b="0">
                <a:gradFill flip="none" rotWithShape="1">
                  <a:gsLst>
                    <a:gs pos="100000">
                      <a:srgbClr val="29A3DA"/>
                    </a:gs>
                    <a:gs pos="0">
                      <a:schemeClr val="accent1"/>
                    </a:gs>
                  </a:gsLst>
                  <a:lin ang="0" scaled="1"/>
                  <a:tileRect/>
                </a:gradFill>
              </a:defRPr>
            </a:lvl1pPr>
          </a:lstStyle>
          <a:p>
            <a:r>
              <a:rPr lang="he-IL" dirty="0"/>
              <a:t>לחץ כדי לערוך סגנון כותרת של תבנית בסיס</a:t>
            </a:r>
          </a:p>
        </p:txBody>
      </p:sp>
      <p:sp>
        <p:nvSpPr>
          <p:cNvPr id="3" name="כותרת משנה 2">
            <a:extLst>
              <a:ext uri="{FF2B5EF4-FFF2-40B4-BE49-F238E27FC236}">
                <a16:creationId xmlns:a16="http://schemas.microsoft.com/office/drawing/2014/main" id="{D28DCE06-0718-488A-9E28-E683B222DAE5}"/>
              </a:ext>
            </a:extLst>
          </p:cNvPr>
          <p:cNvSpPr>
            <a:spLocks noGrp="1"/>
          </p:cNvSpPr>
          <p:nvPr>
            <p:ph type="subTitle" idx="1"/>
          </p:nvPr>
        </p:nvSpPr>
        <p:spPr>
          <a:xfrm>
            <a:off x="838200" y="5109029"/>
            <a:ext cx="3067352" cy="589038"/>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FCE9AA64-97A0-42D1-82C0-AEED6458E394}"/>
              </a:ext>
            </a:extLst>
          </p:cNvPr>
          <p:cNvSpPr>
            <a:spLocks noGrp="1"/>
          </p:cNvSpPr>
          <p:nvPr>
            <p:ph type="dt" sz="half" idx="10"/>
          </p:nvPr>
        </p:nvSpPr>
        <p:spPr/>
        <p:txBody>
          <a:bodyPr/>
          <a:lstStyle/>
          <a:p>
            <a:fld id="{05878CCF-523F-4B0C-9835-99F9C3D3FE38}" type="datetimeFigureOut">
              <a:rPr lang="he-IL" smtClean="0"/>
              <a:t>כ"ז/טבת/תשפ"ד</a:t>
            </a:fld>
            <a:endParaRPr lang="he-IL"/>
          </a:p>
        </p:txBody>
      </p:sp>
      <p:sp>
        <p:nvSpPr>
          <p:cNvPr id="5" name="מציין מיקום של כותרת תחתונה 4">
            <a:extLst>
              <a:ext uri="{FF2B5EF4-FFF2-40B4-BE49-F238E27FC236}">
                <a16:creationId xmlns:a16="http://schemas.microsoft.com/office/drawing/2014/main" id="{EE09520E-912E-45F1-978D-28D500429E8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EBF466C6-4B42-4211-91EA-FA3BFD58530F}"/>
              </a:ext>
            </a:extLst>
          </p:cNvPr>
          <p:cNvSpPr>
            <a:spLocks noGrp="1"/>
          </p:cNvSpPr>
          <p:nvPr>
            <p:ph type="sldNum" sz="quarter" idx="12"/>
          </p:nvPr>
        </p:nvSpPr>
        <p:spPr/>
        <p:txBody>
          <a:bodyPr/>
          <a:lstStyle/>
          <a:p>
            <a:fld id="{33DE8FA8-1AFB-4FBD-97DC-037FF2C7AD0B}" type="slidenum">
              <a:rPr lang="he-IL" smtClean="0"/>
              <a:t>‹#›</a:t>
            </a:fld>
            <a:endParaRPr lang="he-IL"/>
          </a:p>
        </p:txBody>
      </p:sp>
      <p:pic>
        <p:nvPicPr>
          <p:cNvPr id="8" name="תמונה 7">
            <a:extLst>
              <a:ext uri="{FF2B5EF4-FFF2-40B4-BE49-F238E27FC236}">
                <a16:creationId xmlns:a16="http://schemas.microsoft.com/office/drawing/2014/main" id="{1DB65AB1-2049-4A90-8E9C-0CDD047CDED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61142" y="4260491"/>
            <a:ext cx="2607733" cy="640993"/>
          </a:xfrm>
          <a:prstGeom prst="rect">
            <a:avLst/>
          </a:prstGeom>
        </p:spPr>
      </p:pic>
      <p:cxnSp>
        <p:nvCxnSpPr>
          <p:cNvPr id="14" name="מחבר ישר 13">
            <a:extLst>
              <a:ext uri="{FF2B5EF4-FFF2-40B4-BE49-F238E27FC236}">
                <a16:creationId xmlns:a16="http://schemas.microsoft.com/office/drawing/2014/main" id="{E503A20C-8A9F-4C4B-BCFB-4666D30C280E}"/>
              </a:ext>
            </a:extLst>
          </p:cNvPr>
          <p:cNvCxnSpPr>
            <a:cxnSpLocks/>
          </p:cNvCxnSpPr>
          <p:nvPr userDrawn="1"/>
        </p:nvCxnSpPr>
        <p:spPr>
          <a:xfrm flipH="1">
            <a:off x="1200150" y="3935730"/>
            <a:ext cx="2579370" cy="0"/>
          </a:xfrm>
          <a:prstGeom prst="line">
            <a:avLst/>
          </a:prstGeom>
          <a:ln w="38100">
            <a:gradFill flip="none" rotWithShape="1">
              <a:gsLst>
                <a:gs pos="100000">
                  <a:srgbClr val="29A3DA"/>
                </a:gs>
                <a:gs pos="0">
                  <a:schemeClr val="accent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352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542387B0-13AA-4587-871D-AFAA94E4E92B}"/>
              </a:ext>
            </a:extLst>
          </p:cNvPr>
          <p:cNvSpPr>
            <a:spLocks noGrp="1"/>
          </p:cNvSpPr>
          <p:nvPr>
            <p:ph type="dt" sz="half" idx="10"/>
          </p:nvPr>
        </p:nvSpPr>
        <p:spPr/>
        <p:txBody>
          <a:bodyPr/>
          <a:lstStyle/>
          <a:p>
            <a:fld id="{05878CCF-523F-4B0C-9835-99F9C3D3FE38}" type="datetimeFigureOut">
              <a:rPr lang="he-IL" smtClean="0"/>
              <a:t>כ"ז/טבת/תשפ"ד</a:t>
            </a:fld>
            <a:endParaRPr lang="he-IL"/>
          </a:p>
        </p:txBody>
      </p:sp>
      <p:sp>
        <p:nvSpPr>
          <p:cNvPr id="3" name="מציין מיקום של כותרת תחתונה 2">
            <a:extLst>
              <a:ext uri="{FF2B5EF4-FFF2-40B4-BE49-F238E27FC236}">
                <a16:creationId xmlns:a16="http://schemas.microsoft.com/office/drawing/2014/main" id="{2E2A7B38-9E8A-4A24-8D20-80692E49D956}"/>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4130EAA-2EE4-4235-B7A9-354642E34C60}"/>
              </a:ext>
            </a:extLst>
          </p:cNvPr>
          <p:cNvSpPr>
            <a:spLocks noGrp="1"/>
          </p:cNvSpPr>
          <p:nvPr>
            <p:ph type="sldNum" sz="quarter" idx="12"/>
          </p:nvPr>
        </p:nvSpPr>
        <p:spPr/>
        <p:txBody>
          <a:bodyPr/>
          <a:lstStyle/>
          <a:p>
            <a:fld id="{33DE8FA8-1AFB-4FBD-97DC-037FF2C7AD0B}" type="slidenum">
              <a:rPr lang="he-IL" smtClean="0"/>
              <a:t>‹#›</a:t>
            </a:fld>
            <a:endParaRPr lang="he-IL"/>
          </a:p>
        </p:txBody>
      </p:sp>
    </p:spTree>
    <p:extLst>
      <p:ext uri="{BB962C8B-B14F-4D97-AF65-F5344CB8AC3E}">
        <p14:creationId xmlns:p14="http://schemas.microsoft.com/office/powerpoint/2010/main" val="1427728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34CD19D-BCFE-40F9-B298-D93AE541CBCB}"/>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2F3050B1-6D6D-4BCE-9951-B2E7BACE67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12DC2609-0174-4AE3-87F8-B461106353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AF12BC4A-6B35-4ED7-9EF2-23E4536A4080}"/>
              </a:ext>
            </a:extLst>
          </p:cNvPr>
          <p:cNvSpPr>
            <a:spLocks noGrp="1"/>
          </p:cNvSpPr>
          <p:nvPr>
            <p:ph type="dt" sz="half" idx="10"/>
          </p:nvPr>
        </p:nvSpPr>
        <p:spPr/>
        <p:txBody>
          <a:bodyPr/>
          <a:lstStyle/>
          <a:p>
            <a:fld id="{05878CCF-523F-4B0C-9835-99F9C3D3FE38}" type="datetimeFigureOut">
              <a:rPr lang="he-IL" smtClean="0"/>
              <a:t>כ"ז/טבת/תשפ"ד</a:t>
            </a:fld>
            <a:endParaRPr lang="he-IL"/>
          </a:p>
        </p:txBody>
      </p:sp>
      <p:sp>
        <p:nvSpPr>
          <p:cNvPr id="6" name="מציין מיקום של כותרת תחתונה 5">
            <a:extLst>
              <a:ext uri="{FF2B5EF4-FFF2-40B4-BE49-F238E27FC236}">
                <a16:creationId xmlns:a16="http://schemas.microsoft.com/office/drawing/2014/main" id="{E386F9B2-17D7-43D8-A5CE-CC321F0702B5}"/>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AB997460-6ACB-43EE-A6EC-290E6BFEBE32}"/>
              </a:ext>
            </a:extLst>
          </p:cNvPr>
          <p:cNvSpPr>
            <a:spLocks noGrp="1"/>
          </p:cNvSpPr>
          <p:nvPr>
            <p:ph type="sldNum" sz="quarter" idx="12"/>
          </p:nvPr>
        </p:nvSpPr>
        <p:spPr/>
        <p:txBody>
          <a:bodyPr/>
          <a:lstStyle/>
          <a:p>
            <a:fld id="{33DE8FA8-1AFB-4FBD-97DC-037FF2C7AD0B}" type="slidenum">
              <a:rPr lang="he-IL" smtClean="0"/>
              <a:t>‹#›</a:t>
            </a:fld>
            <a:endParaRPr lang="he-IL"/>
          </a:p>
        </p:txBody>
      </p:sp>
    </p:spTree>
    <p:extLst>
      <p:ext uri="{BB962C8B-B14F-4D97-AF65-F5344CB8AC3E}">
        <p14:creationId xmlns:p14="http://schemas.microsoft.com/office/powerpoint/2010/main" val="93181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B9A20E6-8EFE-49CC-A68E-0B4EEAE443AC}"/>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43F13772-3C03-4CEE-978F-76E0FC6B63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F1C74565-84C5-4395-9121-D2E893FF94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DAC6D09E-A9D7-4301-8DA4-9E2A135EB8D7}"/>
              </a:ext>
            </a:extLst>
          </p:cNvPr>
          <p:cNvSpPr>
            <a:spLocks noGrp="1"/>
          </p:cNvSpPr>
          <p:nvPr>
            <p:ph type="dt" sz="half" idx="10"/>
          </p:nvPr>
        </p:nvSpPr>
        <p:spPr/>
        <p:txBody>
          <a:bodyPr/>
          <a:lstStyle/>
          <a:p>
            <a:fld id="{05878CCF-523F-4B0C-9835-99F9C3D3FE38}" type="datetimeFigureOut">
              <a:rPr lang="he-IL" smtClean="0"/>
              <a:t>כ"ז/טבת/תשפ"ד</a:t>
            </a:fld>
            <a:endParaRPr lang="he-IL"/>
          </a:p>
        </p:txBody>
      </p:sp>
      <p:sp>
        <p:nvSpPr>
          <p:cNvPr id="6" name="מציין מיקום של כותרת תחתונה 5">
            <a:extLst>
              <a:ext uri="{FF2B5EF4-FFF2-40B4-BE49-F238E27FC236}">
                <a16:creationId xmlns:a16="http://schemas.microsoft.com/office/drawing/2014/main" id="{561279B5-575A-4B7A-91D7-79B85A0C107B}"/>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5D7D6C46-65EA-45BC-B3E1-B80F8705F07A}"/>
              </a:ext>
            </a:extLst>
          </p:cNvPr>
          <p:cNvSpPr>
            <a:spLocks noGrp="1"/>
          </p:cNvSpPr>
          <p:nvPr>
            <p:ph type="sldNum" sz="quarter" idx="12"/>
          </p:nvPr>
        </p:nvSpPr>
        <p:spPr/>
        <p:txBody>
          <a:bodyPr/>
          <a:lstStyle/>
          <a:p>
            <a:fld id="{33DE8FA8-1AFB-4FBD-97DC-037FF2C7AD0B}" type="slidenum">
              <a:rPr lang="he-IL" smtClean="0"/>
              <a:t>‹#›</a:t>
            </a:fld>
            <a:endParaRPr lang="he-IL"/>
          </a:p>
        </p:txBody>
      </p:sp>
    </p:spTree>
    <p:extLst>
      <p:ext uri="{BB962C8B-B14F-4D97-AF65-F5344CB8AC3E}">
        <p14:creationId xmlns:p14="http://schemas.microsoft.com/office/powerpoint/2010/main" val="4007698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95B05DB-E6A0-41A3-91CB-79D13BB10A4A}"/>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DC293AC5-4830-4550-8C55-1106E4483736}"/>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483E72EF-5A48-45C9-A43E-A193D5BD3796}"/>
              </a:ext>
            </a:extLst>
          </p:cNvPr>
          <p:cNvSpPr>
            <a:spLocks noGrp="1"/>
          </p:cNvSpPr>
          <p:nvPr>
            <p:ph type="dt" sz="half" idx="10"/>
          </p:nvPr>
        </p:nvSpPr>
        <p:spPr/>
        <p:txBody>
          <a:bodyPr/>
          <a:lstStyle/>
          <a:p>
            <a:fld id="{05878CCF-523F-4B0C-9835-99F9C3D3FE38}" type="datetimeFigureOut">
              <a:rPr lang="he-IL" smtClean="0"/>
              <a:t>כ"ז/טבת/תשפ"ד</a:t>
            </a:fld>
            <a:endParaRPr lang="he-IL"/>
          </a:p>
        </p:txBody>
      </p:sp>
      <p:sp>
        <p:nvSpPr>
          <p:cNvPr id="5" name="מציין מיקום של כותרת תחתונה 4">
            <a:extLst>
              <a:ext uri="{FF2B5EF4-FFF2-40B4-BE49-F238E27FC236}">
                <a16:creationId xmlns:a16="http://schemas.microsoft.com/office/drawing/2014/main" id="{BF192ED0-38B0-42A5-AC7F-D9E056979151}"/>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FA7AF09F-557A-498D-A7F2-BE0E87CBD8AD}"/>
              </a:ext>
            </a:extLst>
          </p:cNvPr>
          <p:cNvSpPr>
            <a:spLocks noGrp="1"/>
          </p:cNvSpPr>
          <p:nvPr>
            <p:ph type="sldNum" sz="quarter" idx="12"/>
          </p:nvPr>
        </p:nvSpPr>
        <p:spPr/>
        <p:txBody>
          <a:bodyPr/>
          <a:lstStyle/>
          <a:p>
            <a:fld id="{33DE8FA8-1AFB-4FBD-97DC-037FF2C7AD0B}" type="slidenum">
              <a:rPr lang="he-IL" smtClean="0"/>
              <a:t>‹#›</a:t>
            </a:fld>
            <a:endParaRPr lang="he-IL"/>
          </a:p>
        </p:txBody>
      </p:sp>
    </p:spTree>
    <p:extLst>
      <p:ext uri="{BB962C8B-B14F-4D97-AF65-F5344CB8AC3E}">
        <p14:creationId xmlns:p14="http://schemas.microsoft.com/office/powerpoint/2010/main" val="2881041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F3359432-5F07-4C6D-8F89-9D7DEFFF5C6B}"/>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954981A6-4438-4C8F-AF0A-54B6626F6D48}"/>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BBFD8BDB-8FE3-4532-B5F7-FBABFEFD7123}"/>
              </a:ext>
            </a:extLst>
          </p:cNvPr>
          <p:cNvSpPr>
            <a:spLocks noGrp="1"/>
          </p:cNvSpPr>
          <p:nvPr>
            <p:ph type="dt" sz="half" idx="10"/>
          </p:nvPr>
        </p:nvSpPr>
        <p:spPr/>
        <p:txBody>
          <a:bodyPr/>
          <a:lstStyle/>
          <a:p>
            <a:fld id="{05878CCF-523F-4B0C-9835-99F9C3D3FE38}" type="datetimeFigureOut">
              <a:rPr lang="he-IL" smtClean="0"/>
              <a:t>כ"ז/טבת/תשפ"ד</a:t>
            </a:fld>
            <a:endParaRPr lang="he-IL"/>
          </a:p>
        </p:txBody>
      </p:sp>
      <p:sp>
        <p:nvSpPr>
          <p:cNvPr id="5" name="מציין מיקום של כותרת תחתונה 4">
            <a:extLst>
              <a:ext uri="{FF2B5EF4-FFF2-40B4-BE49-F238E27FC236}">
                <a16:creationId xmlns:a16="http://schemas.microsoft.com/office/drawing/2014/main" id="{606DF9DD-FE73-429D-991E-C322980788A8}"/>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B8B090BA-BD80-4872-AC48-A4D5F18F349B}"/>
              </a:ext>
            </a:extLst>
          </p:cNvPr>
          <p:cNvSpPr>
            <a:spLocks noGrp="1"/>
          </p:cNvSpPr>
          <p:nvPr>
            <p:ph type="sldNum" sz="quarter" idx="12"/>
          </p:nvPr>
        </p:nvSpPr>
        <p:spPr/>
        <p:txBody>
          <a:bodyPr/>
          <a:lstStyle/>
          <a:p>
            <a:fld id="{33DE8FA8-1AFB-4FBD-97DC-037FF2C7AD0B}" type="slidenum">
              <a:rPr lang="he-IL" smtClean="0"/>
              <a:t>‹#›</a:t>
            </a:fld>
            <a:endParaRPr lang="he-IL"/>
          </a:p>
        </p:txBody>
      </p:sp>
    </p:spTree>
    <p:extLst>
      <p:ext uri="{BB962C8B-B14F-4D97-AF65-F5344CB8AC3E}">
        <p14:creationId xmlns:p14="http://schemas.microsoft.com/office/powerpoint/2010/main" val="4036497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1A706AE-1CC0-41B2-B2B0-37A3084E9735}"/>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13AA7E82-EE88-4238-B0EA-11EB010027A4}"/>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CB47F12-2E6D-4EFD-9BDB-0F78A41C3DDE}"/>
              </a:ext>
            </a:extLst>
          </p:cNvPr>
          <p:cNvSpPr>
            <a:spLocks noGrp="1"/>
          </p:cNvSpPr>
          <p:nvPr>
            <p:ph type="dt" sz="half" idx="10"/>
          </p:nvPr>
        </p:nvSpPr>
        <p:spPr/>
        <p:txBody>
          <a:bodyPr/>
          <a:lstStyle/>
          <a:p>
            <a:fld id="{05878CCF-523F-4B0C-9835-99F9C3D3FE38}" type="datetimeFigureOut">
              <a:rPr lang="he-IL" smtClean="0"/>
              <a:t>כ"ז/טבת/תשפ"ד</a:t>
            </a:fld>
            <a:endParaRPr lang="he-IL"/>
          </a:p>
        </p:txBody>
      </p:sp>
      <p:sp>
        <p:nvSpPr>
          <p:cNvPr id="5" name="מציין מיקום של כותרת תחתונה 4">
            <a:extLst>
              <a:ext uri="{FF2B5EF4-FFF2-40B4-BE49-F238E27FC236}">
                <a16:creationId xmlns:a16="http://schemas.microsoft.com/office/drawing/2014/main" id="{6750F301-E078-49B7-A882-D373707926C5}"/>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53E99C5C-3015-4CD1-BEA6-29CA47676DE8}"/>
              </a:ext>
            </a:extLst>
          </p:cNvPr>
          <p:cNvSpPr>
            <a:spLocks noGrp="1"/>
          </p:cNvSpPr>
          <p:nvPr>
            <p:ph type="sldNum" sz="quarter" idx="12"/>
          </p:nvPr>
        </p:nvSpPr>
        <p:spPr/>
        <p:txBody>
          <a:bodyPr/>
          <a:lstStyle/>
          <a:p>
            <a:fld id="{33DE8FA8-1AFB-4FBD-97DC-037FF2C7AD0B}" type="slidenum">
              <a:rPr lang="he-IL" smtClean="0"/>
              <a:t>‹#›</a:t>
            </a:fld>
            <a:endParaRPr lang="he-IL"/>
          </a:p>
        </p:txBody>
      </p:sp>
    </p:spTree>
    <p:extLst>
      <p:ext uri="{BB962C8B-B14F-4D97-AF65-F5344CB8AC3E}">
        <p14:creationId xmlns:p14="http://schemas.microsoft.com/office/powerpoint/2010/main" val="240931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שקופית כותרת">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84FCE63-8D98-41E8-8768-1941BCE5DA68}"/>
              </a:ext>
            </a:extLst>
          </p:cNvPr>
          <p:cNvSpPr>
            <a:spLocks noGrp="1"/>
          </p:cNvSpPr>
          <p:nvPr>
            <p:ph type="ctrTitle"/>
          </p:nvPr>
        </p:nvSpPr>
        <p:spPr>
          <a:xfrm>
            <a:off x="792481" y="2565809"/>
            <a:ext cx="3638248" cy="2387600"/>
          </a:xfrm>
        </p:spPr>
        <p:txBody>
          <a:bodyPr anchor="t" anchorCtr="0"/>
          <a:lstStyle>
            <a:lvl1pPr algn="ctr">
              <a:lnSpc>
                <a:spcPct val="80000"/>
              </a:lnSpc>
              <a:defRPr sz="4800" b="0">
                <a:solidFill>
                  <a:schemeClr val="bg1"/>
                </a:solidFill>
                <a:latin typeface="Assistant Light" panose="00000400000000000000" pitchFamily="2" charset="-79"/>
                <a:cs typeface="Assistant Light" panose="00000400000000000000" pitchFamily="2" charset="-79"/>
              </a:defRPr>
            </a:lvl1pPr>
          </a:lstStyle>
          <a:p>
            <a:r>
              <a:rPr lang="he-IL" dirty="0"/>
              <a:t>לחץ כדי לערוך סגנון כותרת של תבנית בסיס</a:t>
            </a:r>
          </a:p>
        </p:txBody>
      </p:sp>
      <p:sp>
        <p:nvSpPr>
          <p:cNvPr id="3" name="כותרת משנה 2">
            <a:extLst>
              <a:ext uri="{FF2B5EF4-FFF2-40B4-BE49-F238E27FC236}">
                <a16:creationId xmlns:a16="http://schemas.microsoft.com/office/drawing/2014/main" id="{D28DCE06-0718-488A-9E28-E683B222DAE5}"/>
              </a:ext>
            </a:extLst>
          </p:cNvPr>
          <p:cNvSpPr>
            <a:spLocks noGrp="1"/>
          </p:cNvSpPr>
          <p:nvPr>
            <p:ph type="subTitle" idx="1"/>
          </p:nvPr>
        </p:nvSpPr>
        <p:spPr>
          <a:xfrm>
            <a:off x="778210" y="1809131"/>
            <a:ext cx="3666790" cy="589038"/>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dirty="0"/>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FCE9AA64-97A0-42D1-82C0-AEED6458E394}"/>
              </a:ext>
            </a:extLst>
          </p:cNvPr>
          <p:cNvSpPr>
            <a:spLocks noGrp="1"/>
          </p:cNvSpPr>
          <p:nvPr>
            <p:ph type="dt" sz="half" idx="10"/>
          </p:nvPr>
        </p:nvSpPr>
        <p:spPr/>
        <p:txBody>
          <a:bodyPr/>
          <a:lstStyle/>
          <a:p>
            <a:fld id="{05878CCF-523F-4B0C-9835-99F9C3D3FE38}" type="datetimeFigureOut">
              <a:rPr lang="he-IL" smtClean="0"/>
              <a:t>כ"ז/טבת/תשפ"ד</a:t>
            </a:fld>
            <a:endParaRPr lang="he-IL"/>
          </a:p>
        </p:txBody>
      </p:sp>
      <p:sp>
        <p:nvSpPr>
          <p:cNvPr id="5" name="מציין מיקום של כותרת תחתונה 4">
            <a:extLst>
              <a:ext uri="{FF2B5EF4-FFF2-40B4-BE49-F238E27FC236}">
                <a16:creationId xmlns:a16="http://schemas.microsoft.com/office/drawing/2014/main" id="{EE09520E-912E-45F1-978D-28D500429E8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EBF466C6-4B42-4211-91EA-FA3BFD58530F}"/>
              </a:ext>
            </a:extLst>
          </p:cNvPr>
          <p:cNvSpPr>
            <a:spLocks noGrp="1"/>
          </p:cNvSpPr>
          <p:nvPr>
            <p:ph type="sldNum" sz="quarter" idx="12"/>
          </p:nvPr>
        </p:nvSpPr>
        <p:spPr/>
        <p:txBody>
          <a:bodyPr/>
          <a:lstStyle/>
          <a:p>
            <a:fld id="{33DE8FA8-1AFB-4FBD-97DC-037FF2C7AD0B}" type="slidenum">
              <a:rPr lang="he-IL" smtClean="0"/>
              <a:t>‹#›</a:t>
            </a:fld>
            <a:endParaRPr lang="he-IL"/>
          </a:p>
        </p:txBody>
      </p:sp>
    </p:spTree>
    <p:extLst>
      <p:ext uri="{BB962C8B-B14F-4D97-AF65-F5344CB8AC3E}">
        <p14:creationId xmlns:p14="http://schemas.microsoft.com/office/powerpoint/2010/main" val="1200863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כותרת ותוכן">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1A706AE-1CC0-41B2-B2B0-37A3084E9735}"/>
              </a:ext>
            </a:extLst>
          </p:cNvPr>
          <p:cNvSpPr>
            <a:spLocks noGrp="1"/>
          </p:cNvSpPr>
          <p:nvPr>
            <p:ph type="title"/>
          </p:nvPr>
        </p:nvSpPr>
        <p:spPr>
          <a:xfrm>
            <a:off x="9245600" y="1701165"/>
            <a:ext cx="2550160" cy="569595"/>
          </a:xfrm>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13AA7E82-EE88-4238-B0EA-11EB010027A4}"/>
              </a:ext>
            </a:extLst>
          </p:cNvPr>
          <p:cNvSpPr>
            <a:spLocks noGrp="1"/>
          </p:cNvSpPr>
          <p:nvPr>
            <p:ph idx="1"/>
          </p:nvPr>
        </p:nvSpPr>
        <p:spPr>
          <a:xfrm>
            <a:off x="690880" y="464185"/>
            <a:ext cx="7919720" cy="780415"/>
          </a:xfrm>
        </p:spPr>
        <p:txBody>
          <a:bodyPr>
            <a:no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he-IL" dirty="0"/>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1CB47F12-2E6D-4EFD-9BDB-0F78A41C3DDE}"/>
              </a:ext>
            </a:extLst>
          </p:cNvPr>
          <p:cNvSpPr>
            <a:spLocks noGrp="1"/>
          </p:cNvSpPr>
          <p:nvPr>
            <p:ph type="dt" sz="half" idx="10"/>
          </p:nvPr>
        </p:nvSpPr>
        <p:spPr/>
        <p:txBody>
          <a:bodyPr/>
          <a:lstStyle/>
          <a:p>
            <a:fld id="{05878CCF-523F-4B0C-9835-99F9C3D3FE38}" type="datetimeFigureOut">
              <a:rPr lang="he-IL" smtClean="0"/>
              <a:t>כ"ז/טבת/תשפ"ד</a:t>
            </a:fld>
            <a:endParaRPr lang="he-IL"/>
          </a:p>
        </p:txBody>
      </p:sp>
      <p:sp>
        <p:nvSpPr>
          <p:cNvPr id="5" name="מציין מיקום של כותרת תחתונה 4">
            <a:extLst>
              <a:ext uri="{FF2B5EF4-FFF2-40B4-BE49-F238E27FC236}">
                <a16:creationId xmlns:a16="http://schemas.microsoft.com/office/drawing/2014/main" id="{6750F301-E078-49B7-A882-D373707926C5}"/>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53E99C5C-3015-4CD1-BEA6-29CA47676DE8}"/>
              </a:ext>
            </a:extLst>
          </p:cNvPr>
          <p:cNvSpPr>
            <a:spLocks noGrp="1"/>
          </p:cNvSpPr>
          <p:nvPr>
            <p:ph type="sldNum" sz="quarter" idx="12"/>
          </p:nvPr>
        </p:nvSpPr>
        <p:spPr/>
        <p:txBody>
          <a:bodyPr/>
          <a:lstStyle/>
          <a:p>
            <a:fld id="{33DE8FA8-1AFB-4FBD-97DC-037FF2C7AD0B}" type="slidenum">
              <a:rPr lang="he-IL" smtClean="0"/>
              <a:t>‹#›</a:t>
            </a:fld>
            <a:endParaRPr lang="he-IL"/>
          </a:p>
        </p:txBody>
      </p:sp>
      <p:pic>
        <p:nvPicPr>
          <p:cNvPr id="7" name="Picture 2" descr="גבעת-חביבה - Nefesh B'Nefesh Israel Job Board">
            <a:extLst>
              <a:ext uri="{FF2B5EF4-FFF2-40B4-BE49-F238E27FC236}">
                <a16:creationId xmlns:a16="http://schemas.microsoft.com/office/drawing/2014/main" id="{EC32E96E-F1BE-0611-8352-E0F1F203B35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921" y="121788"/>
            <a:ext cx="905679" cy="675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443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כותרת ותוכן">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D9740881-ABC5-48CD-8B3F-7F50C922049A}"/>
              </a:ext>
            </a:extLst>
          </p:cNvPr>
          <p:cNvSpPr>
            <a:spLocks noGrp="1"/>
          </p:cNvSpPr>
          <p:nvPr>
            <p:ph type="pic" sz="quarter" idx="13"/>
          </p:nvPr>
        </p:nvSpPr>
        <p:spPr>
          <a:xfrm>
            <a:off x="9097963" y="0"/>
            <a:ext cx="3094037" cy="6223000"/>
          </a:xfrm>
          <a:solidFill>
            <a:schemeClr val="tx1">
              <a:lumMod val="50000"/>
              <a:lumOff val="50000"/>
            </a:schemeClr>
          </a:solidFill>
        </p:spPr>
        <p:txBody>
          <a:bodyPr/>
          <a:lstStyle>
            <a:lvl1pPr marL="0" indent="0" algn="ctr">
              <a:buNone/>
              <a:defRPr>
                <a:solidFill>
                  <a:schemeClr val="bg1"/>
                </a:solidFill>
              </a:defRPr>
            </a:lvl1pPr>
          </a:lstStyle>
          <a:p>
            <a:endParaRPr lang="en-US"/>
          </a:p>
        </p:txBody>
      </p:sp>
      <p:sp>
        <p:nvSpPr>
          <p:cNvPr id="2" name="כותרת 1">
            <a:extLst>
              <a:ext uri="{FF2B5EF4-FFF2-40B4-BE49-F238E27FC236}">
                <a16:creationId xmlns:a16="http://schemas.microsoft.com/office/drawing/2014/main" id="{11A706AE-1CC0-41B2-B2B0-37A3084E9735}"/>
              </a:ext>
            </a:extLst>
          </p:cNvPr>
          <p:cNvSpPr>
            <a:spLocks noGrp="1"/>
          </p:cNvSpPr>
          <p:nvPr>
            <p:ph type="title"/>
          </p:nvPr>
        </p:nvSpPr>
        <p:spPr>
          <a:xfrm>
            <a:off x="9245600" y="464185"/>
            <a:ext cx="2550160" cy="569595"/>
          </a:xfrm>
        </p:spPr>
        <p:txBody>
          <a:bodyPr/>
          <a:lstStyle/>
          <a:p>
            <a:r>
              <a:rPr lang="he-IL" dirty="0"/>
              <a:t>לחץ כדי לערוך סגנון כותרת של תבנית בסיס</a:t>
            </a:r>
          </a:p>
        </p:txBody>
      </p:sp>
      <p:sp>
        <p:nvSpPr>
          <p:cNvPr id="3" name="מציין מיקום תוכן 2">
            <a:extLst>
              <a:ext uri="{FF2B5EF4-FFF2-40B4-BE49-F238E27FC236}">
                <a16:creationId xmlns:a16="http://schemas.microsoft.com/office/drawing/2014/main" id="{13AA7E82-EE88-4238-B0EA-11EB010027A4}"/>
              </a:ext>
            </a:extLst>
          </p:cNvPr>
          <p:cNvSpPr>
            <a:spLocks noGrp="1"/>
          </p:cNvSpPr>
          <p:nvPr>
            <p:ph idx="1"/>
          </p:nvPr>
        </p:nvSpPr>
        <p:spPr>
          <a:xfrm>
            <a:off x="690880" y="464185"/>
            <a:ext cx="7919720" cy="780415"/>
          </a:xfrm>
        </p:spPr>
        <p:txBody>
          <a:bodyPr>
            <a:no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he-IL" dirty="0"/>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1CB47F12-2E6D-4EFD-9BDB-0F78A41C3DDE}"/>
              </a:ext>
            </a:extLst>
          </p:cNvPr>
          <p:cNvSpPr>
            <a:spLocks noGrp="1"/>
          </p:cNvSpPr>
          <p:nvPr>
            <p:ph type="dt" sz="half" idx="10"/>
          </p:nvPr>
        </p:nvSpPr>
        <p:spPr/>
        <p:txBody>
          <a:bodyPr/>
          <a:lstStyle/>
          <a:p>
            <a:fld id="{05878CCF-523F-4B0C-9835-99F9C3D3FE38}" type="datetimeFigureOut">
              <a:rPr lang="he-IL" smtClean="0"/>
              <a:t>כ"ז/טבת/תשפ"ד</a:t>
            </a:fld>
            <a:endParaRPr lang="he-IL"/>
          </a:p>
        </p:txBody>
      </p:sp>
      <p:sp>
        <p:nvSpPr>
          <p:cNvPr id="5" name="מציין מיקום של כותרת תחתונה 4">
            <a:extLst>
              <a:ext uri="{FF2B5EF4-FFF2-40B4-BE49-F238E27FC236}">
                <a16:creationId xmlns:a16="http://schemas.microsoft.com/office/drawing/2014/main" id="{6750F301-E078-49B7-A882-D373707926C5}"/>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53E99C5C-3015-4CD1-BEA6-29CA47676DE8}"/>
              </a:ext>
            </a:extLst>
          </p:cNvPr>
          <p:cNvSpPr>
            <a:spLocks noGrp="1"/>
          </p:cNvSpPr>
          <p:nvPr>
            <p:ph type="sldNum" sz="quarter" idx="12"/>
          </p:nvPr>
        </p:nvSpPr>
        <p:spPr/>
        <p:txBody>
          <a:bodyPr/>
          <a:lstStyle/>
          <a:p>
            <a:fld id="{33DE8FA8-1AFB-4FBD-97DC-037FF2C7AD0B}" type="slidenum">
              <a:rPr lang="he-IL" smtClean="0"/>
              <a:t>‹#›</a:t>
            </a:fld>
            <a:endParaRPr lang="he-IL"/>
          </a:p>
        </p:txBody>
      </p:sp>
    </p:spTree>
    <p:extLst>
      <p:ext uri="{BB962C8B-B14F-4D97-AF65-F5344CB8AC3E}">
        <p14:creationId xmlns:p14="http://schemas.microsoft.com/office/powerpoint/2010/main" val="313826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05B3063-E1A6-44BE-9E8B-A7B197F45A73}"/>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D6FB10E2-D7F6-46DF-928F-0585E4CB08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660D4E9F-7D9A-472D-982D-3857326AECF6}"/>
              </a:ext>
            </a:extLst>
          </p:cNvPr>
          <p:cNvSpPr>
            <a:spLocks noGrp="1"/>
          </p:cNvSpPr>
          <p:nvPr>
            <p:ph type="dt" sz="half" idx="10"/>
          </p:nvPr>
        </p:nvSpPr>
        <p:spPr/>
        <p:txBody>
          <a:bodyPr/>
          <a:lstStyle/>
          <a:p>
            <a:fld id="{05878CCF-523F-4B0C-9835-99F9C3D3FE38}" type="datetimeFigureOut">
              <a:rPr lang="he-IL" smtClean="0"/>
              <a:t>כ"ז/טבת/תשפ"ד</a:t>
            </a:fld>
            <a:endParaRPr lang="he-IL"/>
          </a:p>
        </p:txBody>
      </p:sp>
      <p:sp>
        <p:nvSpPr>
          <p:cNvPr id="5" name="מציין מיקום של כותרת תחתונה 4">
            <a:extLst>
              <a:ext uri="{FF2B5EF4-FFF2-40B4-BE49-F238E27FC236}">
                <a16:creationId xmlns:a16="http://schemas.microsoft.com/office/drawing/2014/main" id="{E82E7A3E-031F-4C49-AB16-84510719571F}"/>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48CEB61E-204C-485B-B71E-45E447BEC283}"/>
              </a:ext>
            </a:extLst>
          </p:cNvPr>
          <p:cNvSpPr>
            <a:spLocks noGrp="1"/>
          </p:cNvSpPr>
          <p:nvPr>
            <p:ph type="sldNum" sz="quarter" idx="12"/>
          </p:nvPr>
        </p:nvSpPr>
        <p:spPr/>
        <p:txBody>
          <a:bodyPr/>
          <a:lstStyle/>
          <a:p>
            <a:fld id="{33DE8FA8-1AFB-4FBD-97DC-037FF2C7AD0B}" type="slidenum">
              <a:rPr lang="he-IL" smtClean="0"/>
              <a:t>‹#›</a:t>
            </a:fld>
            <a:endParaRPr lang="he-IL"/>
          </a:p>
        </p:txBody>
      </p:sp>
    </p:spTree>
    <p:extLst>
      <p:ext uri="{BB962C8B-B14F-4D97-AF65-F5344CB8AC3E}">
        <p14:creationId xmlns:p14="http://schemas.microsoft.com/office/powerpoint/2010/main" val="60676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6D6CF18-CBC7-4727-AD55-04A231333D01}"/>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86B0E056-863F-4354-9480-39514D36A3A7}"/>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C0DA028F-7F4C-4AA8-A822-CC81EC06AFA3}"/>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EACA530C-6DB7-4A38-9EC7-7134244DD5B0}"/>
              </a:ext>
            </a:extLst>
          </p:cNvPr>
          <p:cNvSpPr>
            <a:spLocks noGrp="1"/>
          </p:cNvSpPr>
          <p:nvPr>
            <p:ph type="dt" sz="half" idx="10"/>
          </p:nvPr>
        </p:nvSpPr>
        <p:spPr/>
        <p:txBody>
          <a:bodyPr/>
          <a:lstStyle/>
          <a:p>
            <a:fld id="{05878CCF-523F-4B0C-9835-99F9C3D3FE38}" type="datetimeFigureOut">
              <a:rPr lang="he-IL" smtClean="0"/>
              <a:t>כ"ז/טבת/תשפ"ד</a:t>
            </a:fld>
            <a:endParaRPr lang="he-IL"/>
          </a:p>
        </p:txBody>
      </p:sp>
      <p:sp>
        <p:nvSpPr>
          <p:cNvPr id="6" name="מציין מיקום של כותרת תחתונה 5">
            <a:extLst>
              <a:ext uri="{FF2B5EF4-FFF2-40B4-BE49-F238E27FC236}">
                <a16:creationId xmlns:a16="http://schemas.microsoft.com/office/drawing/2014/main" id="{EF0D35E7-7443-4FB3-99F0-8A40949C4F89}"/>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79278045-B8FD-46E5-87AF-6D1B72B9A015}"/>
              </a:ext>
            </a:extLst>
          </p:cNvPr>
          <p:cNvSpPr>
            <a:spLocks noGrp="1"/>
          </p:cNvSpPr>
          <p:nvPr>
            <p:ph type="sldNum" sz="quarter" idx="12"/>
          </p:nvPr>
        </p:nvSpPr>
        <p:spPr/>
        <p:txBody>
          <a:bodyPr/>
          <a:lstStyle/>
          <a:p>
            <a:fld id="{33DE8FA8-1AFB-4FBD-97DC-037FF2C7AD0B}" type="slidenum">
              <a:rPr lang="he-IL" smtClean="0"/>
              <a:t>‹#›</a:t>
            </a:fld>
            <a:endParaRPr lang="he-IL"/>
          </a:p>
        </p:txBody>
      </p:sp>
    </p:spTree>
    <p:extLst>
      <p:ext uri="{BB962C8B-B14F-4D97-AF65-F5344CB8AC3E}">
        <p14:creationId xmlns:p14="http://schemas.microsoft.com/office/powerpoint/2010/main" val="391311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35BB60D-EE6D-4D23-91C9-3ABC1798D575}"/>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56ADF53B-DAFE-4E73-91D5-DD286D13A1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CF41C72B-7B4D-420F-9C6B-1DFDB3193000}"/>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D35EEB6A-FB2B-4F31-8792-511FD3B9B9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D4EA6812-6EDE-46B4-82C0-8EAF1CFE8C44}"/>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EAF43788-42FB-4334-BE87-A00037B60181}"/>
              </a:ext>
            </a:extLst>
          </p:cNvPr>
          <p:cNvSpPr>
            <a:spLocks noGrp="1"/>
          </p:cNvSpPr>
          <p:nvPr>
            <p:ph type="dt" sz="half" idx="10"/>
          </p:nvPr>
        </p:nvSpPr>
        <p:spPr/>
        <p:txBody>
          <a:bodyPr/>
          <a:lstStyle/>
          <a:p>
            <a:fld id="{05878CCF-523F-4B0C-9835-99F9C3D3FE38}" type="datetimeFigureOut">
              <a:rPr lang="he-IL" smtClean="0"/>
              <a:t>כ"ז/טבת/תשפ"ד</a:t>
            </a:fld>
            <a:endParaRPr lang="he-IL"/>
          </a:p>
        </p:txBody>
      </p:sp>
      <p:sp>
        <p:nvSpPr>
          <p:cNvPr id="8" name="מציין מיקום של כותרת תחתונה 7">
            <a:extLst>
              <a:ext uri="{FF2B5EF4-FFF2-40B4-BE49-F238E27FC236}">
                <a16:creationId xmlns:a16="http://schemas.microsoft.com/office/drawing/2014/main" id="{D209C580-CE0C-4817-8B11-21324645A99B}"/>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D0A4DE6D-6F37-4D36-818A-424AFC09D314}"/>
              </a:ext>
            </a:extLst>
          </p:cNvPr>
          <p:cNvSpPr>
            <a:spLocks noGrp="1"/>
          </p:cNvSpPr>
          <p:nvPr>
            <p:ph type="sldNum" sz="quarter" idx="12"/>
          </p:nvPr>
        </p:nvSpPr>
        <p:spPr/>
        <p:txBody>
          <a:bodyPr/>
          <a:lstStyle/>
          <a:p>
            <a:fld id="{33DE8FA8-1AFB-4FBD-97DC-037FF2C7AD0B}" type="slidenum">
              <a:rPr lang="he-IL" smtClean="0"/>
              <a:t>‹#›</a:t>
            </a:fld>
            <a:endParaRPr lang="he-IL"/>
          </a:p>
        </p:txBody>
      </p:sp>
    </p:spTree>
    <p:extLst>
      <p:ext uri="{BB962C8B-B14F-4D97-AF65-F5344CB8AC3E}">
        <p14:creationId xmlns:p14="http://schemas.microsoft.com/office/powerpoint/2010/main" val="1558214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40D6203-8FD8-498C-97BE-942336E4B0C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427A2BE8-8D33-4F89-BE82-0AEB9CD7BB7F}"/>
              </a:ext>
            </a:extLst>
          </p:cNvPr>
          <p:cNvSpPr>
            <a:spLocks noGrp="1"/>
          </p:cNvSpPr>
          <p:nvPr>
            <p:ph type="dt" sz="half" idx="10"/>
          </p:nvPr>
        </p:nvSpPr>
        <p:spPr/>
        <p:txBody>
          <a:bodyPr/>
          <a:lstStyle/>
          <a:p>
            <a:fld id="{05878CCF-523F-4B0C-9835-99F9C3D3FE38}" type="datetimeFigureOut">
              <a:rPr lang="he-IL" smtClean="0"/>
              <a:t>כ"ז/טבת/תשפ"ד</a:t>
            </a:fld>
            <a:endParaRPr lang="he-IL"/>
          </a:p>
        </p:txBody>
      </p:sp>
      <p:sp>
        <p:nvSpPr>
          <p:cNvPr id="4" name="מציין מיקום של כותרת תחתונה 3">
            <a:extLst>
              <a:ext uri="{FF2B5EF4-FFF2-40B4-BE49-F238E27FC236}">
                <a16:creationId xmlns:a16="http://schemas.microsoft.com/office/drawing/2014/main" id="{548BCBB4-0045-45D2-B0D0-A029A6CDAC10}"/>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3134B31E-293A-4983-B740-B8F409FFE5AD}"/>
              </a:ext>
            </a:extLst>
          </p:cNvPr>
          <p:cNvSpPr>
            <a:spLocks noGrp="1"/>
          </p:cNvSpPr>
          <p:nvPr>
            <p:ph type="sldNum" sz="quarter" idx="12"/>
          </p:nvPr>
        </p:nvSpPr>
        <p:spPr/>
        <p:txBody>
          <a:bodyPr/>
          <a:lstStyle/>
          <a:p>
            <a:fld id="{33DE8FA8-1AFB-4FBD-97DC-037FF2C7AD0B}" type="slidenum">
              <a:rPr lang="he-IL" smtClean="0"/>
              <a:t>‹#›</a:t>
            </a:fld>
            <a:endParaRPr lang="he-IL"/>
          </a:p>
        </p:txBody>
      </p:sp>
    </p:spTree>
    <p:extLst>
      <p:ext uri="{BB962C8B-B14F-4D97-AF65-F5344CB8AC3E}">
        <p14:creationId xmlns:p14="http://schemas.microsoft.com/office/powerpoint/2010/main" val="3876744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B84457C0-8B57-4406-B633-E617B6B9FCE4}"/>
              </a:ext>
            </a:extLst>
          </p:cNvPr>
          <p:cNvSpPr>
            <a:spLocks noGrp="1"/>
          </p:cNvSpPr>
          <p:nvPr>
            <p:ph type="title"/>
          </p:nvPr>
        </p:nvSpPr>
        <p:spPr>
          <a:xfrm>
            <a:off x="635000" y="634365"/>
            <a:ext cx="11028680" cy="569595"/>
          </a:xfrm>
          <a:prstGeom prst="rect">
            <a:avLst/>
          </a:prstGeom>
        </p:spPr>
        <p:txBody>
          <a:bodyPr vert="horz" lIns="91440" tIns="45720" rIns="91440" bIns="45720" rtlCol="1" anchor="t" anchorCtr="0">
            <a:noAutofit/>
          </a:bodyPr>
          <a:lstStyle/>
          <a:p>
            <a:r>
              <a:rPr lang="he-IL" dirty="0"/>
              <a:t>לחץ כדי לערוך סגנון כותרת של תבנית בסיס</a:t>
            </a:r>
          </a:p>
        </p:txBody>
      </p:sp>
      <p:sp>
        <p:nvSpPr>
          <p:cNvPr id="3" name="מציין מיקום טקסט 2">
            <a:extLst>
              <a:ext uri="{FF2B5EF4-FFF2-40B4-BE49-F238E27FC236}">
                <a16:creationId xmlns:a16="http://schemas.microsoft.com/office/drawing/2014/main" id="{ABCE6F63-EE29-4A47-BD2A-96B0781276CC}"/>
              </a:ext>
            </a:extLst>
          </p:cNvPr>
          <p:cNvSpPr>
            <a:spLocks noGrp="1"/>
          </p:cNvSpPr>
          <p:nvPr>
            <p:ph type="body" idx="1"/>
          </p:nvPr>
        </p:nvSpPr>
        <p:spPr>
          <a:xfrm>
            <a:off x="635000" y="1327785"/>
            <a:ext cx="11028680" cy="4351338"/>
          </a:xfrm>
          <a:prstGeom prst="rect">
            <a:avLst/>
          </a:prstGeom>
        </p:spPr>
        <p:txBody>
          <a:bodyPr vert="horz" lIns="91440" tIns="45720" rIns="91440" bIns="45720" rtlCol="1">
            <a:normAutofit/>
          </a:body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
        <p:nvSpPr>
          <p:cNvPr id="4" name="מציין מיקום של תאריך 3">
            <a:extLst>
              <a:ext uri="{FF2B5EF4-FFF2-40B4-BE49-F238E27FC236}">
                <a16:creationId xmlns:a16="http://schemas.microsoft.com/office/drawing/2014/main" id="{59F5F87E-4DCE-4176-8BFE-808D789484F8}"/>
              </a:ext>
            </a:extLst>
          </p:cNvPr>
          <p:cNvSpPr>
            <a:spLocks noGrp="1"/>
          </p:cNvSpPr>
          <p:nvPr>
            <p:ph type="dt" sz="half" idx="2"/>
          </p:nvPr>
        </p:nvSpPr>
        <p:spPr>
          <a:xfrm>
            <a:off x="8610600" y="6356350"/>
            <a:ext cx="156972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5878CCF-523F-4B0C-9835-99F9C3D3FE38}" type="datetimeFigureOut">
              <a:rPr lang="he-IL" smtClean="0"/>
              <a:t>כ"ז/טבת/תשפ"ד</a:t>
            </a:fld>
            <a:endParaRPr lang="he-IL"/>
          </a:p>
        </p:txBody>
      </p:sp>
      <p:sp>
        <p:nvSpPr>
          <p:cNvPr id="5" name="מציין מיקום של כותרת תחתונה 4">
            <a:extLst>
              <a:ext uri="{FF2B5EF4-FFF2-40B4-BE49-F238E27FC236}">
                <a16:creationId xmlns:a16="http://schemas.microsoft.com/office/drawing/2014/main" id="{C8F05933-F9A6-477E-BAF7-A7DBC05EA8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00B7D839-57B7-4835-8DD0-C00A12EA3075}"/>
              </a:ext>
            </a:extLst>
          </p:cNvPr>
          <p:cNvSpPr>
            <a:spLocks noGrp="1"/>
          </p:cNvSpPr>
          <p:nvPr>
            <p:ph type="sldNum" sz="quarter" idx="4"/>
          </p:nvPr>
        </p:nvSpPr>
        <p:spPr>
          <a:xfrm>
            <a:off x="9052560" y="6366510"/>
            <a:ext cx="2743200" cy="365125"/>
          </a:xfrm>
          <a:prstGeom prst="rect">
            <a:avLst/>
          </a:prstGeom>
        </p:spPr>
        <p:txBody>
          <a:bodyPr vert="horz" lIns="91440" tIns="45720" rIns="91440" bIns="45720" rtlCol="1" anchor="ctr"/>
          <a:lstStyle>
            <a:lvl1pPr algn="r">
              <a:defRPr sz="1200">
                <a:solidFill>
                  <a:schemeClr val="accent1"/>
                </a:solidFill>
              </a:defRPr>
            </a:lvl1pPr>
          </a:lstStyle>
          <a:p>
            <a:fld id="{33DE8FA8-1AFB-4FBD-97DC-037FF2C7AD0B}" type="slidenum">
              <a:rPr lang="he-IL" smtClean="0"/>
              <a:pPr/>
              <a:t>‹#›</a:t>
            </a:fld>
            <a:endParaRPr lang="he-IL"/>
          </a:p>
        </p:txBody>
      </p:sp>
    </p:spTree>
    <p:extLst>
      <p:ext uri="{BB962C8B-B14F-4D97-AF65-F5344CB8AC3E}">
        <p14:creationId xmlns:p14="http://schemas.microsoft.com/office/powerpoint/2010/main" val="2239129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defTabSz="914400" rtl="1"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כותרת 1">
            <a:extLst>
              <a:ext uri="{FF2B5EF4-FFF2-40B4-BE49-F238E27FC236}">
                <a16:creationId xmlns:a16="http://schemas.microsoft.com/office/drawing/2014/main" id="{9B669D54-824D-4033-B8F6-1FE794CEF401}"/>
              </a:ext>
            </a:extLst>
          </p:cNvPr>
          <p:cNvSpPr>
            <a:spLocks noGrp="1"/>
          </p:cNvSpPr>
          <p:nvPr>
            <p:ph type="ctrTitle"/>
          </p:nvPr>
        </p:nvSpPr>
        <p:spPr>
          <a:xfrm>
            <a:off x="160370" y="95250"/>
            <a:ext cx="4411630" cy="3865639"/>
          </a:xfrm>
        </p:spPr>
        <p:txBody>
          <a:bodyPr>
            <a:noAutofit/>
          </a:bodyPr>
          <a:lstStyle/>
          <a:p>
            <a:pPr algn="ctr">
              <a:lnSpc>
                <a:spcPct val="100000"/>
              </a:lnSpc>
            </a:pPr>
            <a:r>
              <a:rPr lang="he-IL" sz="3200" b="1" dirty="0"/>
              <a:t>סקר עמדות בנושא יחסי יהודים ערבים וקידום חברה משותפת בצל המשבר</a:t>
            </a:r>
            <a:br>
              <a:rPr lang="he-IL" sz="3200" b="1" dirty="0"/>
            </a:br>
            <a:r>
              <a:rPr lang="ar-AE" sz="3200" b="1" dirty="0"/>
              <a:t>استطلاع مواقف حول العلاقات اليهودية العربية وتعزيز المجتمع المشترك في ظل الأزمة</a:t>
            </a:r>
            <a:endParaRPr lang="he-IL" sz="3200" b="1" dirty="0"/>
          </a:p>
        </p:txBody>
      </p:sp>
      <p:pic>
        <p:nvPicPr>
          <p:cNvPr id="4" name="Picture 2" descr="גבעת-חביבה - Nefesh B'Nefesh Israel Job Board">
            <a:extLst>
              <a:ext uri="{FF2B5EF4-FFF2-40B4-BE49-F238E27FC236}">
                <a16:creationId xmlns:a16="http://schemas.microsoft.com/office/drawing/2014/main" id="{9401BC14-8284-6012-DC96-8773AD69BB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3875" y="5371182"/>
            <a:ext cx="1364298" cy="101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2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מציין מיקום תוכן 40">
            <a:extLst>
              <a:ext uri="{FF2B5EF4-FFF2-40B4-BE49-F238E27FC236}">
                <a16:creationId xmlns:a16="http://schemas.microsoft.com/office/drawing/2014/main" id="{E7C8A956-7BDE-44F9-ACB1-E57C92DB4D77}"/>
              </a:ext>
            </a:extLst>
          </p:cNvPr>
          <p:cNvSpPr>
            <a:spLocks noGrp="1"/>
          </p:cNvSpPr>
          <p:nvPr>
            <p:ph idx="1"/>
          </p:nvPr>
        </p:nvSpPr>
        <p:spPr>
          <a:xfrm>
            <a:off x="533400" y="1"/>
            <a:ext cx="11658600" cy="476250"/>
          </a:xfrm>
        </p:spPr>
        <p:txBody>
          <a:bodyPr/>
          <a:lstStyle/>
          <a:p>
            <a:pPr lvl="0" algn="r" rtl="1">
              <a:lnSpc>
                <a:spcPct val="107000"/>
              </a:lnSpc>
              <a:spcAft>
                <a:spcPts val="800"/>
              </a:spcAft>
              <a:buClr>
                <a:srgbClr val="000000"/>
              </a:buClr>
              <a:buSzPts val="1100"/>
            </a:pPr>
            <a:r>
              <a:rPr lang="he-IL" sz="2000" b="1" dirty="0">
                <a:effectLst/>
                <a:latin typeface="Arial" panose="020B0604020202020204" pitchFamily="34" charset="0"/>
                <a:ea typeface="Calibri" panose="020F0502020204030204" pitchFamily="34" charset="0"/>
                <a:cs typeface="Arial" panose="020B0604020202020204" pitchFamily="34" charset="0"/>
              </a:rPr>
              <a:t>(יהודים בלבד) האם לדעתך רוב אזרחי ישראל הערבים..?</a:t>
            </a:r>
            <a:r>
              <a:rPr lang="he-IL" sz="1800" b="1" dirty="0">
                <a:effectLst/>
                <a:latin typeface="Arial" panose="020B0604020202020204" pitchFamily="34" charset="0"/>
                <a:ea typeface="Calibri" panose="020F0502020204030204" pitchFamily="34" charset="0"/>
                <a:cs typeface="Arial" panose="020B0604020202020204" pitchFamily="34" charset="0"/>
              </a:rPr>
              <a:t> </a:t>
            </a:r>
            <a:r>
              <a:rPr lang="ar-AE" sz="1800" b="1" dirty="0">
                <a:effectLst/>
                <a:latin typeface="Arial" panose="020B0604020202020204" pitchFamily="34" charset="0"/>
                <a:ea typeface="Calibri" panose="020F0502020204030204" pitchFamily="34" charset="0"/>
                <a:cs typeface="Arial" panose="020B0604020202020204" pitchFamily="34" charset="0"/>
              </a:rPr>
              <a:t>(اليهود فقط) هل تعتقدون أن معظم مواطني إسرائيل العرب يرون انفسهم</a:t>
            </a:r>
            <a:r>
              <a:rPr lang="ar-AE" sz="2000" b="1" dirty="0">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Text Box 13">
            <a:extLst>
              <a:ext uri="{FF2B5EF4-FFF2-40B4-BE49-F238E27FC236}">
                <a16:creationId xmlns:a16="http://schemas.microsoft.com/office/drawing/2014/main" id="{8A2B7319-2225-4DFD-B187-950C89DFA83E}"/>
              </a:ext>
            </a:extLst>
          </p:cNvPr>
          <p:cNvSpPr txBox="1">
            <a:spLocks noChangeArrowheads="1"/>
          </p:cNvSpPr>
          <p:nvPr/>
        </p:nvSpPr>
        <p:spPr bwMode="auto">
          <a:xfrm>
            <a:off x="1857859" y="6334779"/>
            <a:ext cx="10334141" cy="523220"/>
          </a:xfrm>
          <a:prstGeom prst="rect">
            <a:avLst/>
          </a:prstGeom>
          <a:noFill/>
          <a:ln w="9525">
            <a:noFill/>
            <a:miter lim="800000"/>
            <a:headEnd/>
            <a:tailEnd/>
          </a:ln>
        </p:spPr>
        <p:txBody>
          <a:bodyPr wrap="square">
            <a:spAutoFit/>
          </a:bodyPr>
          <a:lstStyle/>
          <a:p>
            <a:r>
              <a:rPr lang="he-IL" sz="1400" dirty="0">
                <a:solidFill>
                  <a:srgbClr val="676767"/>
                </a:solidFill>
              </a:rPr>
              <a:t>רוב הציבור היהודי סבור שרוב אזרחי ישראל הערבים רואים עצמם חלק מהעם הפלסטיני, אך מעדיפים להשתלב כאזרחים שווי זכויות בישראל (ללא הבדל בין ימין למרכז-שמאל). שיעור לא מבוטל של כרבע, סבורים שערביי ישראל רואים עצמם כחלק מהעם הפלסטיני ולא מעוניינים להשתלב במדינת ישראל</a:t>
            </a:r>
            <a:endParaRPr lang="he-IL" sz="1400" i="1" dirty="0">
              <a:solidFill>
                <a:srgbClr val="676767"/>
              </a:solidFill>
            </a:endParaRPr>
          </a:p>
        </p:txBody>
      </p:sp>
      <p:graphicFrame>
        <p:nvGraphicFramePr>
          <p:cNvPr id="2" name="Object 2">
            <a:extLst>
              <a:ext uri="{FF2B5EF4-FFF2-40B4-BE49-F238E27FC236}">
                <a16:creationId xmlns:a16="http://schemas.microsoft.com/office/drawing/2014/main" id="{E1A77731-6204-F655-90A8-220CFE28B7A9}"/>
              </a:ext>
            </a:extLst>
          </p:cNvPr>
          <p:cNvGraphicFramePr>
            <a:graphicFrameLocks noChangeAspect="1"/>
          </p:cNvGraphicFramePr>
          <p:nvPr>
            <p:extLst>
              <p:ext uri="{D42A27DB-BD31-4B8C-83A1-F6EECF244321}">
                <p14:modId xmlns:p14="http://schemas.microsoft.com/office/powerpoint/2010/main" val="3789123680"/>
              </p:ext>
            </p:extLst>
          </p:nvPr>
        </p:nvGraphicFramePr>
        <p:xfrm>
          <a:off x="303508" y="657226"/>
          <a:ext cx="11818004" cy="54361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23768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55CA618-78A6-47F6-B865-E9315164F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23" name="Straight Connector 22">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Rectangle 25">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כותרת 1">
            <a:extLst>
              <a:ext uri="{FF2B5EF4-FFF2-40B4-BE49-F238E27FC236}">
                <a16:creationId xmlns:a16="http://schemas.microsoft.com/office/drawing/2014/main" id="{128C623C-B5F1-DC20-CA26-4F6FE51EF32F}"/>
              </a:ext>
            </a:extLst>
          </p:cNvPr>
          <p:cNvSpPr txBox="1">
            <a:spLocks/>
          </p:cNvSpPr>
          <p:nvPr/>
        </p:nvSpPr>
        <p:spPr>
          <a:xfrm>
            <a:off x="1060232" y="3941205"/>
            <a:ext cx="10071536" cy="929750"/>
          </a:xfrm>
          <a:prstGeom prst="rect">
            <a:avLst/>
          </a:prstGeom>
        </p:spPr>
        <p:txBody>
          <a:bodyPr vert="horz" lIns="91440" tIns="45720" rIns="91440" bIns="45720" rtlCol="0" anchor="b" anchorCtr="0">
            <a:normAutofit fontScale="62500" lnSpcReduction="20000"/>
          </a:bodyPr>
          <a:lstStyle>
            <a:lvl1pPr algn="r" defTabSz="914400" rtl="1" eaLnBrk="1" latinLnBrk="0" hangingPunct="1">
              <a:lnSpc>
                <a:spcPct val="90000"/>
              </a:lnSpc>
              <a:spcBef>
                <a:spcPct val="0"/>
              </a:spcBef>
              <a:buNone/>
              <a:defRPr sz="3200" b="1" kern="1200">
                <a:solidFill>
                  <a:schemeClr val="tx1"/>
                </a:solidFill>
                <a:latin typeface="+mj-lt"/>
                <a:ea typeface="+mj-ea"/>
                <a:cs typeface="+mj-cs"/>
              </a:defRPr>
            </a:lvl1pPr>
          </a:lstStyle>
          <a:p>
            <a:pPr algn="ctr" rtl="0">
              <a:spcAft>
                <a:spcPts val="600"/>
              </a:spcAft>
            </a:pPr>
            <a:r>
              <a:rPr lang="he-IL" sz="5200" dirty="0"/>
              <a:t>השפעת אירועי השבעה באוקטובר</a:t>
            </a:r>
          </a:p>
          <a:p>
            <a:pPr algn="ctr" rtl="0">
              <a:spcAft>
                <a:spcPts val="600"/>
              </a:spcAft>
            </a:pPr>
            <a:r>
              <a:rPr lang="ar-AE" sz="5200" dirty="0">
                <a:latin typeface="Times New Roman" panose="02020603050405020304" pitchFamily="18" charset="0"/>
                <a:cs typeface="Times New Roman" panose="02020603050405020304" pitchFamily="18" charset="0"/>
              </a:rPr>
              <a:t>تأثير أحداث السابع من أكتوبر</a:t>
            </a:r>
            <a:endParaRPr lang="he-IL" sz="5200" dirty="0">
              <a:latin typeface="Times New Roman" panose="02020603050405020304" pitchFamily="18" charset="0"/>
              <a:cs typeface="Times New Roman" panose="02020603050405020304" pitchFamily="18" charset="0"/>
            </a:endParaRPr>
          </a:p>
        </p:txBody>
      </p:sp>
      <p:pic>
        <p:nvPicPr>
          <p:cNvPr id="6" name="תמונה 7" descr="A blue and black logo&#10;&#10;Description automatically generated">
            <a:extLst>
              <a:ext uri="{FF2B5EF4-FFF2-40B4-BE49-F238E27FC236}">
                <a16:creationId xmlns:a16="http://schemas.microsoft.com/office/drawing/2014/main" id="{E199B017-18C7-F54B-092D-2123034360A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438902" y="1133790"/>
            <a:ext cx="2709757" cy="663890"/>
          </a:xfrm>
          <a:prstGeom prst="rect">
            <a:avLst/>
          </a:prstGeom>
        </p:spPr>
      </p:pic>
      <p:pic>
        <p:nvPicPr>
          <p:cNvPr id="2" name="Picture 2" descr="גבעת-חביבה - Nefesh B'Nefesh Israel Job Board">
            <a:extLst>
              <a:ext uri="{FF2B5EF4-FFF2-40B4-BE49-F238E27FC236}">
                <a16:creationId xmlns:a16="http://schemas.microsoft.com/office/drawing/2014/main" id="{16DD8F4F-BD2F-DC83-9201-0D7B7E35C69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65923" y="718826"/>
            <a:ext cx="2148519" cy="1603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52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ציין מיקום תוכן 40">
            <a:extLst>
              <a:ext uri="{FF2B5EF4-FFF2-40B4-BE49-F238E27FC236}">
                <a16:creationId xmlns:a16="http://schemas.microsoft.com/office/drawing/2014/main" id="{42D74111-1799-68AA-C469-4471E5EFCD2C}"/>
              </a:ext>
            </a:extLst>
          </p:cNvPr>
          <p:cNvSpPr>
            <a:spLocks noGrp="1"/>
          </p:cNvSpPr>
          <p:nvPr>
            <p:ph idx="1"/>
          </p:nvPr>
        </p:nvSpPr>
        <p:spPr>
          <a:xfrm>
            <a:off x="533400" y="1"/>
            <a:ext cx="11658600" cy="831272"/>
          </a:xfrm>
        </p:spPr>
        <p:txBody>
          <a:bodyPr/>
          <a:lstStyle/>
          <a:p>
            <a:pPr lvl="0" algn="r" rtl="1">
              <a:lnSpc>
                <a:spcPct val="107000"/>
              </a:lnSpc>
              <a:spcAft>
                <a:spcPts val="800"/>
              </a:spcAft>
              <a:buClr>
                <a:srgbClr val="000000"/>
              </a:buClr>
              <a:buSzPts val="1100"/>
            </a:pPr>
            <a:r>
              <a:rPr lang="he-IL" sz="2000" b="1" dirty="0">
                <a:effectLst/>
                <a:latin typeface="Arial" panose="020B0604020202020204" pitchFamily="34" charset="0"/>
                <a:ea typeface="Calibri" panose="020F0502020204030204" pitchFamily="34" charset="0"/>
                <a:cs typeface="Arial" panose="020B0604020202020204" pitchFamily="34" charset="0"/>
              </a:rPr>
              <a:t>האם בעקבות אירועי השבעה באוקטובר חל או לא חל שינוי בתחושת הביטחון האישי שלך? </a:t>
            </a:r>
            <a:r>
              <a:rPr lang="ar-AE" sz="2000" b="1" dirty="0">
                <a:effectLst/>
                <a:latin typeface="Arial" panose="020B0604020202020204" pitchFamily="34" charset="0"/>
                <a:ea typeface="Calibri" panose="020F0502020204030204" pitchFamily="34" charset="0"/>
                <a:cs typeface="Arial" panose="020B0604020202020204" pitchFamily="34" charset="0"/>
              </a:rPr>
              <a:t>هل حدث أو لم يحدث تغيير في إحساسك بالأمان الشخصي؟</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cxnSp>
        <p:nvCxnSpPr>
          <p:cNvPr id="2" name="Straight Connector 1">
            <a:extLst>
              <a:ext uri="{FF2B5EF4-FFF2-40B4-BE49-F238E27FC236}">
                <a16:creationId xmlns:a16="http://schemas.microsoft.com/office/drawing/2014/main" id="{73A282E5-B1B9-721B-BA1C-5F6DE4442CE2}"/>
              </a:ext>
            </a:extLst>
          </p:cNvPr>
          <p:cNvCxnSpPr>
            <a:cxnSpLocks/>
          </p:cNvCxnSpPr>
          <p:nvPr/>
        </p:nvCxnSpPr>
        <p:spPr>
          <a:xfrm flipV="1">
            <a:off x="5895975" y="1562100"/>
            <a:ext cx="0" cy="413385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3" name="Object 2">
            <a:extLst>
              <a:ext uri="{FF2B5EF4-FFF2-40B4-BE49-F238E27FC236}">
                <a16:creationId xmlns:a16="http://schemas.microsoft.com/office/drawing/2014/main" id="{AE7917F4-168E-DFB9-0029-E89697350179}"/>
              </a:ext>
            </a:extLst>
          </p:cNvPr>
          <p:cNvGraphicFramePr>
            <a:graphicFrameLocks/>
          </p:cNvGraphicFramePr>
          <p:nvPr>
            <p:extLst>
              <p:ext uri="{D42A27DB-BD31-4B8C-83A1-F6EECF244321}">
                <p14:modId xmlns:p14="http://schemas.microsoft.com/office/powerpoint/2010/main" val="2090701570"/>
              </p:ext>
            </p:extLst>
          </p:nvPr>
        </p:nvGraphicFramePr>
        <p:xfrm>
          <a:off x="52113" y="1027234"/>
          <a:ext cx="12190413" cy="519259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Box 13">
            <a:extLst>
              <a:ext uri="{FF2B5EF4-FFF2-40B4-BE49-F238E27FC236}">
                <a16:creationId xmlns:a16="http://schemas.microsoft.com/office/drawing/2014/main" id="{88E81815-9230-C201-FDBA-A6CCF49C1A6E}"/>
              </a:ext>
            </a:extLst>
          </p:cNvPr>
          <p:cNvSpPr txBox="1">
            <a:spLocks noChangeArrowheads="1"/>
          </p:cNvSpPr>
          <p:nvPr/>
        </p:nvSpPr>
        <p:spPr bwMode="auto">
          <a:xfrm>
            <a:off x="1857859" y="6223000"/>
            <a:ext cx="10334141" cy="584775"/>
          </a:xfrm>
          <a:prstGeom prst="rect">
            <a:avLst/>
          </a:prstGeom>
          <a:noFill/>
          <a:ln w="9525">
            <a:noFill/>
            <a:miter lim="800000"/>
            <a:headEnd/>
            <a:tailEnd/>
          </a:ln>
        </p:spPr>
        <p:txBody>
          <a:bodyPr wrap="square">
            <a:spAutoFit/>
          </a:bodyPr>
          <a:lstStyle/>
          <a:p>
            <a:r>
              <a:rPr lang="he-IL" sz="1600" dirty="0">
                <a:solidFill>
                  <a:srgbClr val="676767"/>
                </a:solidFill>
              </a:rPr>
              <a:t>גם בציבור היהודי וגם בחברה הערבית קיימת תחושה של הרעה בבטחון האישי. בקרב היהודים תחושה זו חזקה הרבה יותר מאשר בקרב ערביי ישראל. אחוז חסרי הדעה בקרב ערביי ישראל גם כאן גבוה משמעותית מאשר בקרב היהודים (אין כמעט חסרי דעה)</a:t>
            </a:r>
            <a:endParaRPr lang="he-IL" sz="1600" i="1" dirty="0">
              <a:solidFill>
                <a:srgbClr val="676767"/>
              </a:solidFill>
            </a:endParaRPr>
          </a:p>
        </p:txBody>
      </p:sp>
      <p:sp>
        <p:nvSpPr>
          <p:cNvPr id="5" name="Rectangle: Rounded Corners 4">
            <a:extLst>
              <a:ext uri="{FF2B5EF4-FFF2-40B4-BE49-F238E27FC236}">
                <a16:creationId xmlns:a16="http://schemas.microsoft.com/office/drawing/2014/main" id="{85FE68DF-1A91-F5EF-AEBA-800644780956}"/>
              </a:ext>
            </a:extLst>
          </p:cNvPr>
          <p:cNvSpPr/>
          <p:nvPr/>
        </p:nvSpPr>
        <p:spPr>
          <a:xfrm>
            <a:off x="142875" y="2695575"/>
            <a:ext cx="1400170" cy="447675"/>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1600" dirty="0"/>
              <a:t>88% מהנשים</a:t>
            </a:r>
          </a:p>
        </p:txBody>
      </p:sp>
      <p:sp>
        <p:nvSpPr>
          <p:cNvPr id="6" name="Rectangle: Rounded Corners 5">
            <a:extLst>
              <a:ext uri="{FF2B5EF4-FFF2-40B4-BE49-F238E27FC236}">
                <a16:creationId xmlns:a16="http://schemas.microsoft.com/office/drawing/2014/main" id="{4B931640-6D28-4F4E-58E6-004B8FEEFB96}"/>
              </a:ext>
            </a:extLst>
          </p:cNvPr>
          <p:cNvSpPr/>
          <p:nvPr/>
        </p:nvSpPr>
        <p:spPr>
          <a:xfrm>
            <a:off x="10086975" y="3019425"/>
            <a:ext cx="1400170" cy="447675"/>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1600" dirty="0"/>
              <a:t>72% מבני 65+</a:t>
            </a:r>
          </a:p>
        </p:txBody>
      </p:sp>
    </p:spTree>
    <p:extLst>
      <p:ext uri="{BB962C8B-B14F-4D97-AF65-F5344CB8AC3E}">
        <p14:creationId xmlns:p14="http://schemas.microsoft.com/office/powerpoint/2010/main" val="3079967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ציין מיקום תוכן 40">
            <a:extLst>
              <a:ext uri="{FF2B5EF4-FFF2-40B4-BE49-F238E27FC236}">
                <a16:creationId xmlns:a16="http://schemas.microsoft.com/office/drawing/2014/main" id="{42D74111-1799-68AA-C469-4471E5EFCD2C}"/>
              </a:ext>
            </a:extLst>
          </p:cNvPr>
          <p:cNvSpPr>
            <a:spLocks noGrp="1"/>
          </p:cNvSpPr>
          <p:nvPr>
            <p:ph idx="1"/>
          </p:nvPr>
        </p:nvSpPr>
        <p:spPr>
          <a:xfrm>
            <a:off x="533400" y="0"/>
            <a:ext cx="11658600" cy="669419"/>
          </a:xfrm>
        </p:spPr>
        <p:txBody>
          <a:bodyPr/>
          <a:lstStyle/>
          <a:p>
            <a:r>
              <a:rPr lang="he-IL" sz="2000" b="1" kern="0" dirty="0">
                <a:effectLst/>
                <a:ea typeface="Calibri" panose="020F0502020204030204" pitchFamily="34" charset="0"/>
                <a:cs typeface="Arial" panose="020B0604020202020204" pitchFamily="34" charset="0"/>
              </a:rPr>
              <a:t>האם בעקבות אירועי השבעה באוקטובר, אתה אופטימי או פסימי לגבי חיים בשותפות בין יהודים לערבים אזרחי ישראל? </a:t>
            </a:r>
            <a:r>
              <a:rPr lang="ar-AE" sz="2000" b="1" kern="0" dirty="0">
                <a:effectLst/>
                <a:ea typeface="Calibri" panose="020F0502020204030204" pitchFamily="34" charset="0"/>
                <a:cs typeface="Arial" panose="020B0604020202020204" pitchFamily="34" charset="0"/>
              </a:rPr>
              <a:t>هل أنت متفائل أم متشائم بشأن حياة الشراكة بين اليهود والمواطنين العرب في إسرائيل؟</a:t>
            </a:r>
            <a:endParaRPr lang="he-IL" sz="2800" dirty="0"/>
          </a:p>
        </p:txBody>
      </p:sp>
      <p:sp>
        <p:nvSpPr>
          <p:cNvPr id="8" name="Text Box 13">
            <a:extLst>
              <a:ext uri="{FF2B5EF4-FFF2-40B4-BE49-F238E27FC236}">
                <a16:creationId xmlns:a16="http://schemas.microsoft.com/office/drawing/2014/main" id="{ECA257E3-EDEF-BAE8-444C-B83D63E58C2D}"/>
              </a:ext>
            </a:extLst>
          </p:cNvPr>
          <p:cNvSpPr txBox="1">
            <a:spLocks noChangeArrowheads="1"/>
          </p:cNvSpPr>
          <p:nvPr/>
        </p:nvSpPr>
        <p:spPr bwMode="auto">
          <a:xfrm>
            <a:off x="1857857" y="6166068"/>
            <a:ext cx="10334141" cy="584775"/>
          </a:xfrm>
          <a:prstGeom prst="rect">
            <a:avLst/>
          </a:prstGeom>
          <a:noFill/>
          <a:ln w="9525">
            <a:noFill/>
            <a:miter lim="800000"/>
            <a:headEnd/>
            <a:tailEnd/>
          </a:ln>
        </p:spPr>
        <p:txBody>
          <a:bodyPr wrap="square">
            <a:spAutoFit/>
          </a:bodyPr>
          <a:lstStyle/>
          <a:p>
            <a:r>
              <a:rPr lang="he-IL" sz="1600" dirty="0">
                <a:solidFill>
                  <a:srgbClr val="676767"/>
                </a:solidFill>
              </a:rPr>
              <a:t>בולטת רמת הפסימיות הגבוהה בקרב הציבור היהודי לגבי חיים משותפים עם ערביי ישראל. קיימת מעט יותר אופטימיות בקרב ערביי ישראל לגבי חיים בשותפות. בקרב ערביי ישראל אחוז גבוה יותר חסרי דעה בנושא</a:t>
            </a:r>
            <a:endParaRPr lang="he-IL" sz="1600" i="1" dirty="0">
              <a:solidFill>
                <a:srgbClr val="676767"/>
              </a:solidFill>
            </a:endParaRPr>
          </a:p>
        </p:txBody>
      </p:sp>
      <p:graphicFrame>
        <p:nvGraphicFramePr>
          <p:cNvPr id="9" name="Object 2">
            <a:extLst>
              <a:ext uri="{FF2B5EF4-FFF2-40B4-BE49-F238E27FC236}">
                <a16:creationId xmlns:a16="http://schemas.microsoft.com/office/drawing/2014/main" id="{424CF10B-C2B3-245A-509C-E1E941C2ED04}"/>
              </a:ext>
            </a:extLst>
          </p:cNvPr>
          <p:cNvGraphicFramePr>
            <a:graphicFrameLocks noChangeAspect="1"/>
          </p:cNvGraphicFramePr>
          <p:nvPr>
            <p:extLst>
              <p:ext uri="{D42A27DB-BD31-4B8C-83A1-F6EECF244321}">
                <p14:modId xmlns:p14="http://schemas.microsoft.com/office/powerpoint/2010/main" val="3749192848"/>
              </p:ext>
            </p:extLst>
          </p:nvPr>
        </p:nvGraphicFramePr>
        <p:xfrm>
          <a:off x="303508" y="657226"/>
          <a:ext cx="11818004" cy="5436104"/>
        </p:xfrm>
        <a:graphic>
          <a:graphicData uri="http://schemas.openxmlformats.org/drawingml/2006/chart">
            <c:chart xmlns:c="http://schemas.openxmlformats.org/drawingml/2006/chart" xmlns:r="http://schemas.openxmlformats.org/officeDocument/2006/relationships" r:id="rId2"/>
          </a:graphicData>
        </a:graphic>
      </p:graphicFrame>
      <p:cxnSp>
        <p:nvCxnSpPr>
          <p:cNvPr id="2" name="Straight Connector 1">
            <a:extLst>
              <a:ext uri="{FF2B5EF4-FFF2-40B4-BE49-F238E27FC236}">
                <a16:creationId xmlns:a16="http://schemas.microsoft.com/office/drawing/2014/main" id="{73A282E5-B1B9-721B-BA1C-5F6DE4442CE2}"/>
              </a:ext>
            </a:extLst>
          </p:cNvPr>
          <p:cNvCxnSpPr>
            <a:cxnSpLocks/>
          </p:cNvCxnSpPr>
          <p:nvPr/>
        </p:nvCxnSpPr>
        <p:spPr>
          <a:xfrm flipV="1">
            <a:off x="5895975" y="1066800"/>
            <a:ext cx="0" cy="462915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67B6EBBD-D54C-E5B8-220D-75D04CEDAB00}"/>
              </a:ext>
            </a:extLst>
          </p:cNvPr>
          <p:cNvSpPr/>
          <p:nvPr/>
        </p:nvSpPr>
        <p:spPr>
          <a:xfrm>
            <a:off x="180975" y="2152649"/>
            <a:ext cx="1762121" cy="809625"/>
          </a:xfrm>
          <a:prstGeom prst="roundRect">
            <a:avLst/>
          </a:prstGeom>
          <a:solidFill>
            <a:srgbClr val="DC5024"/>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1600" u="sng" dirty="0"/>
              <a:t>סה"כ פסימי</a:t>
            </a:r>
          </a:p>
          <a:p>
            <a:pPr algn="ctr"/>
            <a:r>
              <a:rPr lang="he-IL" sz="1600" dirty="0"/>
              <a:t>בימין 80%</a:t>
            </a:r>
          </a:p>
          <a:p>
            <a:pPr algn="ctr"/>
            <a:r>
              <a:rPr lang="he-IL" sz="1600" dirty="0"/>
              <a:t>במרכז-שמאל 58%</a:t>
            </a:r>
          </a:p>
        </p:txBody>
      </p:sp>
      <p:sp>
        <p:nvSpPr>
          <p:cNvPr id="5" name="Rectangle: Rounded Corners 4">
            <a:extLst>
              <a:ext uri="{FF2B5EF4-FFF2-40B4-BE49-F238E27FC236}">
                <a16:creationId xmlns:a16="http://schemas.microsoft.com/office/drawing/2014/main" id="{5DDB2168-9EC0-2461-26C0-8CF3C59AFD41}"/>
              </a:ext>
            </a:extLst>
          </p:cNvPr>
          <p:cNvSpPr/>
          <p:nvPr/>
        </p:nvSpPr>
        <p:spPr>
          <a:xfrm>
            <a:off x="4622477" y="2881311"/>
            <a:ext cx="866774" cy="3810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rPr>
              <a:t>72%</a:t>
            </a:r>
          </a:p>
        </p:txBody>
      </p:sp>
      <p:sp>
        <p:nvSpPr>
          <p:cNvPr id="6" name="Rectangle: Rounded Corners 5">
            <a:extLst>
              <a:ext uri="{FF2B5EF4-FFF2-40B4-BE49-F238E27FC236}">
                <a16:creationId xmlns:a16="http://schemas.microsoft.com/office/drawing/2014/main" id="{B3BF9FF7-B656-C40F-85DB-E0C1428E778A}"/>
              </a:ext>
            </a:extLst>
          </p:cNvPr>
          <p:cNvSpPr/>
          <p:nvPr/>
        </p:nvSpPr>
        <p:spPr>
          <a:xfrm>
            <a:off x="4594867" y="5072061"/>
            <a:ext cx="866774" cy="3810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rPr>
              <a:t>21%</a:t>
            </a:r>
          </a:p>
        </p:txBody>
      </p:sp>
      <p:sp>
        <p:nvSpPr>
          <p:cNvPr id="10" name="Rectangle: Rounded Corners 9">
            <a:extLst>
              <a:ext uri="{FF2B5EF4-FFF2-40B4-BE49-F238E27FC236}">
                <a16:creationId xmlns:a16="http://schemas.microsoft.com/office/drawing/2014/main" id="{39C1B424-5DBB-D608-C3EE-3C5518017F01}"/>
              </a:ext>
            </a:extLst>
          </p:cNvPr>
          <p:cNvSpPr/>
          <p:nvPr/>
        </p:nvSpPr>
        <p:spPr>
          <a:xfrm>
            <a:off x="10527034" y="2581274"/>
            <a:ext cx="866774" cy="3810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rPr>
              <a:t>50%</a:t>
            </a:r>
          </a:p>
        </p:txBody>
      </p:sp>
      <p:sp>
        <p:nvSpPr>
          <p:cNvPr id="11" name="Rectangle: Rounded Corners 10">
            <a:extLst>
              <a:ext uri="{FF2B5EF4-FFF2-40B4-BE49-F238E27FC236}">
                <a16:creationId xmlns:a16="http://schemas.microsoft.com/office/drawing/2014/main" id="{3B494B82-5FB4-AC9E-8145-3EEB8E7F1AFC}"/>
              </a:ext>
            </a:extLst>
          </p:cNvPr>
          <p:cNvSpPr/>
          <p:nvPr/>
        </p:nvSpPr>
        <p:spPr>
          <a:xfrm>
            <a:off x="10527034" y="5072061"/>
            <a:ext cx="866774" cy="3810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rPr>
              <a:t>27%</a:t>
            </a:r>
          </a:p>
        </p:txBody>
      </p:sp>
      <p:sp>
        <p:nvSpPr>
          <p:cNvPr id="12" name="Rectangle: Rounded Corners 11">
            <a:extLst>
              <a:ext uri="{FF2B5EF4-FFF2-40B4-BE49-F238E27FC236}">
                <a16:creationId xmlns:a16="http://schemas.microsoft.com/office/drawing/2014/main" id="{1130E9F6-181C-549A-FDC6-8092D0F39D6E}"/>
              </a:ext>
            </a:extLst>
          </p:cNvPr>
          <p:cNvSpPr/>
          <p:nvPr/>
        </p:nvSpPr>
        <p:spPr>
          <a:xfrm>
            <a:off x="180974" y="3075908"/>
            <a:ext cx="1762121" cy="598739"/>
          </a:xfrm>
          <a:prstGeom prst="roundRect">
            <a:avLst/>
          </a:prstGeom>
          <a:solidFill>
            <a:srgbClr val="DC5024"/>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1600" u="sng" dirty="0"/>
              <a:t>סה"כ פסימי</a:t>
            </a:r>
          </a:p>
          <a:p>
            <a:pPr algn="ctr"/>
            <a:r>
              <a:rPr lang="he-IL" sz="1600" dirty="0"/>
              <a:t>94% מהחרדים</a:t>
            </a:r>
          </a:p>
        </p:txBody>
      </p:sp>
      <p:sp>
        <p:nvSpPr>
          <p:cNvPr id="13" name="Rectangle: Rounded Corners 12">
            <a:extLst>
              <a:ext uri="{FF2B5EF4-FFF2-40B4-BE49-F238E27FC236}">
                <a16:creationId xmlns:a16="http://schemas.microsoft.com/office/drawing/2014/main" id="{E689F1AB-3D0A-95EE-9A77-587BEC2E4080}"/>
              </a:ext>
            </a:extLst>
          </p:cNvPr>
          <p:cNvSpPr/>
          <p:nvPr/>
        </p:nvSpPr>
        <p:spPr>
          <a:xfrm>
            <a:off x="6143868" y="4963191"/>
            <a:ext cx="1762121" cy="598739"/>
          </a:xfrm>
          <a:prstGeom prst="roundRect">
            <a:avLst/>
          </a:prstGeom>
          <a:solidFill>
            <a:srgbClr val="34D42C"/>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1600" u="sng" dirty="0"/>
              <a:t>סה"כ אופטימי</a:t>
            </a:r>
          </a:p>
          <a:p>
            <a:pPr algn="ctr"/>
            <a:r>
              <a:rPr lang="he-IL" sz="1600" dirty="0"/>
              <a:t>50% מהדרוזים</a:t>
            </a:r>
          </a:p>
        </p:txBody>
      </p:sp>
    </p:spTree>
    <p:extLst>
      <p:ext uri="{BB962C8B-B14F-4D97-AF65-F5344CB8AC3E}">
        <p14:creationId xmlns:p14="http://schemas.microsoft.com/office/powerpoint/2010/main" val="911081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ציין מיקום תוכן 40">
            <a:extLst>
              <a:ext uri="{FF2B5EF4-FFF2-40B4-BE49-F238E27FC236}">
                <a16:creationId xmlns:a16="http://schemas.microsoft.com/office/drawing/2014/main" id="{42D74111-1799-68AA-C469-4471E5EFCD2C}"/>
              </a:ext>
            </a:extLst>
          </p:cNvPr>
          <p:cNvSpPr>
            <a:spLocks noGrp="1"/>
          </p:cNvSpPr>
          <p:nvPr>
            <p:ph idx="1"/>
          </p:nvPr>
        </p:nvSpPr>
        <p:spPr>
          <a:xfrm>
            <a:off x="180975" y="0"/>
            <a:ext cx="12011025" cy="657225"/>
          </a:xfrm>
        </p:spPr>
        <p:txBody>
          <a:bodyPr/>
          <a:lstStyle/>
          <a:p>
            <a:pPr lvl="0" algn="r" rtl="1">
              <a:lnSpc>
                <a:spcPct val="107000"/>
              </a:lnSpc>
              <a:spcBef>
                <a:spcPts val="0"/>
              </a:spcBef>
              <a:buClr>
                <a:srgbClr val="000000"/>
              </a:buClr>
              <a:buSzPts val="1100"/>
            </a:pPr>
            <a:r>
              <a:rPr lang="he-IL" sz="2000" b="1" kern="0" dirty="0">
                <a:effectLst/>
                <a:ea typeface="Calibri" panose="020F0502020204030204" pitchFamily="34" charset="0"/>
                <a:cs typeface="Arial" panose="020B0604020202020204" pitchFamily="34" charset="0"/>
              </a:rPr>
              <a:t>יהודים - האם בעקבות אירועי השבעה באוקטובר חל או לא חל שינוי בעמדות שלך כלפי ערבים אזרחי ישראל?</a:t>
            </a:r>
          </a:p>
          <a:p>
            <a:pPr>
              <a:lnSpc>
                <a:spcPct val="107000"/>
              </a:lnSpc>
              <a:spcBef>
                <a:spcPts val="0"/>
              </a:spcBef>
              <a:buClr>
                <a:srgbClr val="000000"/>
              </a:buClr>
              <a:buSzPts val="1100"/>
            </a:pPr>
            <a:r>
              <a:rPr lang="he-IL" sz="2000" b="1" kern="0" dirty="0">
                <a:effectLst/>
                <a:ea typeface="Calibri" panose="020F0502020204030204" pitchFamily="34" charset="0"/>
                <a:cs typeface="Arial" panose="020B0604020202020204" pitchFamily="34" charset="0"/>
              </a:rPr>
              <a:t>חברה ערבית - האם בעקבות אירועי השבעה באוקטובר חל או לא חל שינוי בעמדות שלך כלפי יהודים?</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cxnSp>
        <p:nvCxnSpPr>
          <p:cNvPr id="2" name="Straight Connector 1">
            <a:extLst>
              <a:ext uri="{FF2B5EF4-FFF2-40B4-BE49-F238E27FC236}">
                <a16:creationId xmlns:a16="http://schemas.microsoft.com/office/drawing/2014/main" id="{73A282E5-B1B9-721B-BA1C-5F6DE4442CE2}"/>
              </a:ext>
            </a:extLst>
          </p:cNvPr>
          <p:cNvCxnSpPr>
            <a:cxnSpLocks/>
          </p:cNvCxnSpPr>
          <p:nvPr/>
        </p:nvCxnSpPr>
        <p:spPr>
          <a:xfrm flipV="1">
            <a:off x="5895975" y="1562100"/>
            <a:ext cx="0" cy="413385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3" name="Object 2">
            <a:extLst>
              <a:ext uri="{FF2B5EF4-FFF2-40B4-BE49-F238E27FC236}">
                <a16:creationId xmlns:a16="http://schemas.microsoft.com/office/drawing/2014/main" id="{5B06EF2B-C170-2E4C-F6E2-FB114DB8F840}"/>
              </a:ext>
            </a:extLst>
          </p:cNvPr>
          <p:cNvGraphicFramePr>
            <a:graphicFrameLocks/>
          </p:cNvGraphicFramePr>
          <p:nvPr>
            <p:extLst>
              <p:ext uri="{D42A27DB-BD31-4B8C-83A1-F6EECF244321}">
                <p14:modId xmlns:p14="http://schemas.microsoft.com/office/powerpoint/2010/main" val="3145101418"/>
              </p:ext>
            </p:extLst>
          </p:nvPr>
        </p:nvGraphicFramePr>
        <p:xfrm>
          <a:off x="52113" y="1027234"/>
          <a:ext cx="12190413" cy="519259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Box 13">
            <a:extLst>
              <a:ext uri="{FF2B5EF4-FFF2-40B4-BE49-F238E27FC236}">
                <a16:creationId xmlns:a16="http://schemas.microsoft.com/office/drawing/2014/main" id="{8DAA517F-F05A-2692-9FAE-035CAB11F440}"/>
              </a:ext>
            </a:extLst>
          </p:cNvPr>
          <p:cNvSpPr txBox="1">
            <a:spLocks noChangeArrowheads="1"/>
          </p:cNvSpPr>
          <p:nvPr/>
        </p:nvSpPr>
        <p:spPr bwMode="auto">
          <a:xfrm>
            <a:off x="1857859" y="6223000"/>
            <a:ext cx="10334141" cy="584775"/>
          </a:xfrm>
          <a:prstGeom prst="rect">
            <a:avLst/>
          </a:prstGeom>
          <a:noFill/>
          <a:ln w="9525">
            <a:noFill/>
            <a:miter lim="800000"/>
            <a:headEnd/>
            <a:tailEnd/>
          </a:ln>
        </p:spPr>
        <p:txBody>
          <a:bodyPr wrap="square">
            <a:spAutoFit/>
          </a:bodyPr>
          <a:lstStyle/>
          <a:p>
            <a:r>
              <a:rPr lang="he-IL" sz="1600" dirty="0">
                <a:solidFill>
                  <a:srgbClr val="676767"/>
                </a:solidFill>
              </a:rPr>
              <a:t>בציבור היהודי למעלה ממחצית ציינו שחל שינוי לרעה בעמדות שלהם כלפי ערבים אזרחי ישראל (בעיקר בימין). בחברה הערבית כמחצית ציינו </a:t>
            </a:r>
            <a:r>
              <a:rPr lang="he-IL" sz="1600" u="sng" dirty="0">
                <a:solidFill>
                  <a:srgbClr val="676767"/>
                </a:solidFill>
              </a:rPr>
              <a:t>שלא חל שינוי</a:t>
            </a:r>
            <a:r>
              <a:rPr lang="he-IL" sz="1600" dirty="0">
                <a:solidFill>
                  <a:srgbClr val="676767"/>
                </a:solidFill>
              </a:rPr>
              <a:t> בעמדתם כלפי יהודים</a:t>
            </a:r>
            <a:endParaRPr lang="he-IL" sz="1600" i="1" dirty="0">
              <a:solidFill>
                <a:srgbClr val="676767"/>
              </a:solidFill>
            </a:endParaRPr>
          </a:p>
        </p:txBody>
      </p:sp>
      <p:sp>
        <p:nvSpPr>
          <p:cNvPr id="5" name="Rectangle: Rounded Corners 4">
            <a:extLst>
              <a:ext uri="{FF2B5EF4-FFF2-40B4-BE49-F238E27FC236}">
                <a16:creationId xmlns:a16="http://schemas.microsoft.com/office/drawing/2014/main" id="{38CB622A-B787-24F6-2979-884D6BF1EABA}"/>
              </a:ext>
            </a:extLst>
          </p:cNvPr>
          <p:cNvSpPr/>
          <p:nvPr/>
        </p:nvSpPr>
        <p:spPr>
          <a:xfrm>
            <a:off x="0" y="2562225"/>
            <a:ext cx="1704975" cy="866775"/>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1600" dirty="0"/>
              <a:t>62% מהנשים</a:t>
            </a:r>
          </a:p>
          <a:p>
            <a:pPr algn="ctr"/>
            <a:r>
              <a:rPr lang="he-IL" sz="1600" dirty="0"/>
              <a:t>76% מבני 18-24</a:t>
            </a:r>
          </a:p>
          <a:p>
            <a:pPr algn="ctr"/>
            <a:r>
              <a:rPr lang="he-IL" sz="1600" dirty="0"/>
              <a:t>78% מהחרדים</a:t>
            </a:r>
          </a:p>
        </p:txBody>
      </p:sp>
      <p:sp>
        <p:nvSpPr>
          <p:cNvPr id="6" name="Rectangle: Rounded Corners 5">
            <a:extLst>
              <a:ext uri="{FF2B5EF4-FFF2-40B4-BE49-F238E27FC236}">
                <a16:creationId xmlns:a16="http://schemas.microsoft.com/office/drawing/2014/main" id="{79455244-5625-F2D9-D21C-53C314ABD26B}"/>
              </a:ext>
            </a:extLst>
          </p:cNvPr>
          <p:cNvSpPr/>
          <p:nvPr/>
        </p:nvSpPr>
        <p:spPr>
          <a:xfrm>
            <a:off x="10086976" y="4229099"/>
            <a:ext cx="1400170" cy="447675"/>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1600" dirty="0">
                <a:solidFill>
                  <a:schemeClr val="tx1"/>
                </a:solidFill>
              </a:rPr>
              <a:t>69% מהדרוזים</a:t>
            </a:r>
          </a:p>
        </p:txBody>
      </p:sp>
      <p:sp>
        <p:nvSpPr>
          <p:cNvPr id="9" name="Rectangle: Rounded Corners 8">
            <a:extLst>
              <a:ext uri="{FF2B5EF4-FFF2-40B4-BE49-F238E27FC236}">
                <a16:creationId xmlns:a16="http://schemas.microsoft.com/office/drawing/2014/main" id="{6CC6550A-F854-241F-1F97-AD74E90377D0}"/>
              </a:ext>
            </a:extLst>
          </p:cNvPr>
          <p:cNvSpPr/>
          <p:nvPr/>
        </p:nvSpPr>
        <p:spPr>
          <a:xfrm>
            <a:off x="52113" y="1805721"/>
            <a:ext cx="1704975" cy="571500"/>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1600" dirty="0"/>
              <a:t>בימין 64%</a:t>
            </a:r>
          </a:p>
          <a:p>
            <a:pPr algn="ctr"/>
            <a:r>
              <a:rPr lang="he-IL" sz="1600" dirty="0"/>
              <a:t>במרכז-שמאל 41%</a:t>
            </a:r>
          </a:p>
        </p:txBody>
      </p:sp>
    </p:spTree>
    <p:extLst>
      <p:ext uri="{BB962C8B-B14F-4D97-AF65-F5344CB8AC3E}">
        <p14:creationId xmlns:p14="http://schemas.microsoft.com/office/powerpoint/2010/main" val="306276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ציין מיקום תוכן 40">
            <a:extLst>
              <a:ext uri="{FF2B5EF4-FFF2-40B4-BE49-F238E27FC236}">
                <a16:creationId xmlns:a16="http://schemas.microsoft.com/office/drawing/2014/main" id="{42D74111-1799-68AA-C469-4471E5EFCD2C}"/>
              </a:ext>
            </a:extLst>
          </p:cNvPr>
          <p:cNvSpPr>
            <a:spLocks noGrp="1"/>
          </p:cNvSpPr>
          <p:nvPr>
            <p:ph idx="1"/>
          </p:nvPr>
        </p:nvSpPr>
        <p:spPr>
          <a:xfrm>
            <a:off x="1228727" y="0"/>
            <a:ext cx="10963274" cy="1228725"/>
          </a:xfrm>
        </p:spPr>
        <p:txBody>
          <a:bodyPr/>
          <a:lstStyle/>
          <a:p>
            <a:pPr lvl="0" algn="r" rtl="1">
              <a:lnSpc>
                <a:spcPct val="107000"/>
              </a:lnSpc>
              <a:spcBef>
                <a:spcPts val="0"/>
              </a:spcBef>
              <a:buClr>
                <a:srgbClr val="000000"/>
              </a:buClr>
              <a:buSzPts val="1100"/>
            </a:pPr>
            <a:r>
              <a:rPr lang="he-IL" sz="1800" b="1" kern="0" dirty="0">
                <a:effectLst/>
                <a:ea typeface="Calibri" panose="020F0502020204030204" pitchFamily="34" charset="0"/>
                <a:cs typeface="Arial" panose="020B0604020202020204" pitchFamily="34" charset="0"/>
              </a:rPr>
              <a:t>יהודים- האם אירועי השבעה באוקטובר השפיעו או לא השפיעו על תדירות הביקורים שלך במרכזי קניות ובילוי בישובים ערביים בישראל? </a:t>
            </a:r>
            <a:r>
              <a:rPr lang="ar-AE" sz="1800" b="1" kern="0" dirty="0">
                <a:effectLst/>
                <a:ea typeface="Calibri" panose="020F0502020204030204" pitchFamily="34" charset="0"/>
                <a:cs typeface="Arial" panose="020B0604020202020204" pitchFamily="34" charset="0"/>
              </a:rPr>
              <a:t>هل أثر ذلك أم لم يؤثر على تكرار زياراتكم لمراكز التسوق والترفيه في البلدات العربية؟</a:t>
            </a:r>
            <a:endParaRPr lang="he-IL" sz="1800" b="1" kern="0" dirty="0">
              <a:effectLst/>
              <a:ea typeface="Calibri" panose="020F0502020204030204" pitchFamily="34" charset="0"/>
              <a:cs typeface="Arial" panose="020B0604020202020204" pitchFamily="34" charset="0"/>
            </a:endParaRPr>
          </a:p>
          <a:p>
            <a:pPr>
              <a:lnSpc>
                <a:spcPct val="107000"/>
              </a:lnSpc>
              <a:spcBef>
                <a:spcPts val="0"/>
              </a:spcBef>
              <a:buClr>
                <a:srgbClr val="000000"/>
              </a:buClr>
              <a:buSzPts val="1100"/>
            </a:pPr>
            <a:r>
              <a:rPr lang="he-IL" sz="1800" b="1" kern="0" dirty="0">
                <a:effectLst/>
                <a:ea typeface="Calibri" panose="020F0502020204030204" pitchFamily="34" charset="0"/>
                <a:cs typeface="Arial" panose="020B0604020202020204" pitchFamily="34" charset="0"/>
              </a:rPr>
              <a:t>חברה ערבית - האם אירועי השבעה באוקטובר השפיעו או לא השפיעו על תדירות הביקורים שלך בישובים ובמרכזי קניות ובילוי בישובים יהודים? </a:t>
            </a:r>
            <a:r>
              <a:rPr lang="ar-AE" sz="1800" b="1" kern="0" dirty="0">
                <a:effectLst/>
                <a:ea typeface="Calibri" panose="020F0502020204030204" pitchFamily="34" charset="0"/>
                <a:cs typeface="Arial" panose="020B0604020202020204" pitchFamily="34" charset="0"/>
              </a:rPr>
              <a:t>هل أثر ذلك أم لم يؤثر على تكرار زياراتكم لمراكز التسوق والترفيه في البلدات اليهودية؟</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cxnSp>
        <p:nvCxnSpPr>
          <p:cNvPr id="2" name="Straight Connector 1">
            <a:extLst>
              <a:ext uri="{FF2B5EF4-FFF2-40B4-BE49-F238E27FC236}">
                <a16:creationId xmlns:a16="http://schemas.microsoft.com/office/drawing/2014/main" id="{73A282E5-B1B9-721B-BA1C-5F6DE4442CE2}"/>
              </a:ext>
            </a:extLst>
          </p:cNvPr>
          <p:cNvCxnSpPr>
            <a:cxnSpLocks/>
          </p:cNvCxnSpPr>
          <p:nvPr/>
        </p:nvCxnSpPr>
        <p:spPr>
          <a:xfrm flipV="1">
            <a:off x="5895975" y="1562100"/>
            <a:ext cx="0" cy="413385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3" name="Object 2">
            <a:extLst>
              <a:ext uri="{FF2B5EF4-FFF2-40B4-BE49-F238E27FC236}">
                <a16:creationId xmlns:a16="http://schemas.microsoft.com/office/drawing/2014/main" id="{5B06EF2B-C170-2E4C-F6E2-FB114DB8F840}"/>
              </a:ext>
            </a:extLst>
          </p:cNvPr>
          <p:cNvGraphicFramePr>
            <a:graphicFrameLocks/>
          </p:cNvGraphicFramePr>
          <p:nvPr>
            <p:extLst>
              <p:ext uri="{D42A27DB-BD31-4B8C-83A1-F6EECF244321}">
                <p14:modId xmlns:p14="http://schemas.microsoft.com/office/powerpoint/2010/main" val="85528967"/>
              </p:ext>
            </p:extLst>
          </p:nvPr>
        </p:nvGraphicFramePr>
        <p:xfrm>
          <a:off x="1587" y="1162050"/>
          <a:ext cx="12190413" cy="506095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Box 13">
            <a:extLst>
              <a:ext uri="{FF2B5EF4-FFF2-40B4-BE49-F238E27FC236}">
                <a16:creationId xmlns:a16="http://schemas.microsoft.com/office/drawing/2014/main" id="{04ACB87C-F33E-9A44-D00B-1F847055D403}"/>
              </a:ext>
            </a:extLst>
          </p:cNvPr>
          <p:cNvSpPr txBox="1">
            <a:spLocks noChangeArrowheads="1"/>
          </p:cNvSpPr>
          <p:nvPr/>
        </p:nvSpPr>
        <p:spPr bwMode="auto">
          <a:xfrm>
            <a:off x="1857859" y="6223000"/>
            <a:ext cx="10334141" cy="584775"/>
          </a:xfrm>
          <a:prstGeom prst="rect">
            <a:avLst/>
          </a:prstGeom>
          <a:noFill/>
          <a:ln w="9525">
            <a:noFill/>
            <a:miter lim="800000"/>
            <a:headEnd/>
            <a:tailEnd/>
          </a:ln>
        </p:spPr>
        <p:txBody>
          <a:bodyPr wrap="square">
            <a:spAutoFit/>
          </a:bodyPr>
          <a:lstStyle/>
          <a:p>
            <a:r>
              <a:rPr lang="he-IL" sz="1600" dirty="0">
                <a:solidFill>
                  <a:srgbClr val="676767"/>
                </a:solidFill>
              </a:rPr>
              <a:t>גם בקרב יהודים וגם בחברה הערבית למעלה מ – 30% </a:t>
            </a:r>
            <a:r>
              <a:rPr lang="he-IL" sz="1600" b="1" dirty="0">
                <a:solidFill>
                  <a:srgbClr val="676767"/>
                </a:solidFill>
              </a:rPr>
              <a:t>הפחיתו</a:t>
            </a:r>
            <a:r>
              <a:rPr lang="he-IL" sz="1600" dirty="0">
                <a:solidFill>
                  <a:srgbClr val="676767"/>
                </a:solidFill>
              </a:rPr>
              <a:t> את תדירות הביקורים שלהם. עבור כמחצית מציבור היהודי נושא זה לא רלוונטי</a:t>
            </a:r>
            <a:endParaRPr lang="he-IL" sz="1600" i="1" dirty="0">
              <a:solidFill>
                <a:srgbClr val="676767"/>
              </a:solidFill>
            </a:endParaRPr>
          </a:p>
        </p:txBody>
      </p:sp>
      <p:sp>
        <p:nvSpPr>
          <p:cNvPr id="5" name="Rectangle: Rounded Corners 4">
            <a:extLst>
              <a:ext uri="{FF2B5EF4-FFF2-40B4-BE49-F238E27FC236}">
                <a16:creationId xmlns:a16="http://schemas.microsoft.com/office/drawing/2014/main" id="{9699BA75-A8A9-BE4D-8CDF-41C5C5A1561A}"/>
              </a:ext>
            </a:extLst>
          </p:cNvPr>
          <p:cNvSpPr/>
          <p:nvPr/>
        </p:nvSpPr>
        <p:spPr>
          <a:xfrm>
            <a:off x="10086976" y="4552949"/>
            <a:ext cx="1400170" cy="447675"/>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1600" dirty="0">
                <a:solidFill>
                  <a:schemeClr val="tx1"/>
                </a:solidFill>
              </a:rPr>
              <a:t>61% מהדרוזים</a:t>
            </a:r>
          </a:p>
        </p:txBody>
      </p:sp>
    </p:spTree>
    <p:extLst>
      <p:ext uri="{BB962C8B-B14F-4D97-AF65-F5344CB8AC3E}">
        <p14:creationId xmlns:p14="http://schemas.microsoft.com/office/powerpoint/2010/main" val="2263047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ציין מיקום תוכן 40">
            <a:extLst>
              <a:ext uri="{FF2B5EF4-FFF2-40B4-BE49-F238E27FC236}">
                <a16:creationId xmlns:a16="http://schemas.microsoft.com/office/drawing/2014/main" id="{42D74111-1799-68AA-C469-4471E5EFCD2C}"/>
              </a:ext>
            </a:extLst>
          </p:cNvPr>
          <p:cNvSpPr>
            <a:spLocks noGrp="1"/>
          </p:cNvSpPr>
          <p:nvPr>
            <p:ph idx="1"/>
          </p:nvPr>
        </p:nvSpPr>
        <p:spPr>
          <a:xfrm>
            <a:off x="1038224" y="-9524"/>
            <a:ext cx="11153775" cy="774194"/>
          </a:xfrm>
        </p:spPr>
        <p:txBody>
          <a:bodyPr/>
          <a:lstStyle/>
          <a:p>
            <a:pPr algn="r" rtl="1">
              <a:lnSpc>
                <a:spcPct val="107000"/>
              </a:lnSpc>
              <a:spcBef>
                <a:spcPts val="0"/>
              </a:spcBef>
            </a:pPr>
            <a:r>
              <a:rPr lang="he-IL" sz="1800" b="1" kern="0" dirty="0">
                <a:effectLst/>
                <a:ea typeface="Calibri" panose="020F0502020204030204" pitchFamily="34" charset="0"/>
                <a:cs typeface="Arial" panose="020B0604020202020204" pitchFamily="34" charset="0"/>
              </a:rPr>
              <a:t>יהודים - האם מאז אירועי השבעה באוקטובר אתה מרגיש שינוי או לא מרגיש שינוי בגילויי עוינות מצד ערבים?</a:t>
            </a:r>
          </a:p>
          <a:p>
            <a:pPr>
              <a:lnSpc>
                <a:spcPct val="107000"/>
              </a:lnSpc>
              <a:spcBef>
                <a:spcPts val="0"/>
              </a:spcBef>
            </a:pPr>
            <a:r>
              <a:rPr lang="he-IL" sz="1800" b="1" kern="0" dirty="0">
                <a:effectLst/>
                <a:ea typeface="Calibri" panose="020F0502020204030204" pitchFamily="34" charset="0"/>
                <a:cs typeface="Arial" panose="020B0604020202020204" pitchFamily="34" charset="0"/>
              </a:rPr>
              <a:t>חברה ערבית - האם מאז אירועי השבעה באוקטובר אתה מרגיש שינוי או לא מרגיש שינוי בגילויי עוינות מצד יהודים?</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9" name="Object 2">
            <a:extLst>
              <a:ext uri="{FF2B5EF4-FFF2-40B4-BE49-F238E27FC236}">
                <a16:creationId xmlns:a16="http://schemas.microsoft.com/office/drawing/2014/main" id="{424CF10B-C2B3-245A-509C-E1E941C2ED04}"/>
              </a:ext>
            </a:extLst>
          </p:cNvPr>
          <p:cNvGraphicFramePr>
            <a:graphicFrameLocks noChangeAspect="1"/>
          </p:cNvGraphicFramePr>
          <p:nvPr>
            <p:extLst>
              <p:ext uri="{D42A27DB-BD31-4B8C-83A1-F6EECF244321}">
                <p14:modId xmlns:p14="http://schemas.microsoft.com/office/powerpoint/2010/main" val="3549715786"/>
              </p:ext>
            </p:extLst>
          </p:nvPr>
        </p:nvGraphicFramePr>
        <p:xfrm>
          <a:off x="303508" y="657226"/>
          <a:ext cx="11818004" cy="5436104"/>
        </p:xfrm>
        <a:graphic>
          <a:graphicData uri="http://schemas.openxmlformats.org/drawingml/2006/chart">
            <c:chart xmlns:c="http://schemas.openxmlformats.org/drawingml/2006/chart" xmlns:r="http://schemas.openxmlformats.org/officeDocument/2006/relationships" r:id="rId2"/>
          </a:graphicData>
        </a:graphic>
      </p:graphicFrame>
      <p:cxnSp>
        <p:nvCxnSpPr>
          <p:cNvPr id="2" name="Straight Connector 1">
            <a:extLst>
              <a:ext uri="{FF2B5EF4-FFF2-40B4-BE49-F238E27FC236}">
                <a16:creationId xmlns:a16="http://schemas.microsoft.com/office/drawing/2014/main" id="{73A282E5-B1B9-721B-BA1C-5F6DE4442CE2}"/>
              </a:ext>
            </a:extLst>
          </p:cNvPr>
          <p:cNvCxnSpPr>
            <a:cxnSpLocks/>
          </p:cNvCxnSpPr>
          <p:nvPr/>
        </p:nvCxnSpPr>
        <p:spPr>
          <a:xfrm flipV="1">
            <a:off x="5895975" y="1143000"/>
            <a:ext cx="0" cy="455295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 name="Text Box 13">
            <a:extLst>
              <a:ext uri="{FF2B5EF4-FFF2-40B4-BE49-F238E27FC236}">
                <a16:creationId xmlns:a16="http://schemas.microsoft.com/office/drawing/2014/main" id="{9DA72667-A408-9595-5919-7FFC65794DE6}"/>
              </a:ext>
            </a:extLst>
          </p:cNvPr>
          <p:cNvSpPr txBox="1">
            <a:spLocks noChangeArrowheads="1"/>
          </p:cNvSpPr>
          <p:nvPr/>
        </p:nvSpPr>
        <p:spPr bwMode="auto">
          <a:xfrm>
            <a:off x="1857859" y="6223000"/>
            <a:ext cx="10334141" cy="584775"/>
          </a:xfrm>
          <a:prstGeom prst="rect">
            <a:avLst/>
          </a:prstGeom>
          <a:noFill/>
          <a:ln w="9525">
            <a:noFill/>
            <a:miter lim="800000"/>
            <a:headEnd/>
            <a:tailEnd/>
          </a:ln>
        </p:spPr>
        <p:txBody>
          <a:bodyPr wrap="square">
            <a:spAutoFit/>
          </a:bodyPr>
          <a:lstStyle/>
          <a:p>
            <a:r>
              <a:rPr lang="he-IL" sz="1600" dirty="0">
                <a:solidFill>
                  <a:srgbClr val="676767"/>
                </a:solidFill>
              </a:rPr>
              <a:t>כ – 40% מהיהודים ציינו שגילויי העוינות התגברו (בעיקר בימין), בחברה הערבית כשליש מהמרואיינים ציינו זאת ואחוז גבוה שלא הביעו דעה בנושא</a:t>
            </a:r>
            <a:endParaRPr lang="he-IL" sz="1600" i="1" dirty="0">
              <a:solidFill>
                <a:srgbClr val="676767"/>
              </a:solidFill>
            </a:endParaRPr>
          </a:p>
        </p:txBody>
      </p:sp>
      <p:sp>
        <p:nvSpPr>
          <p:cNvPr id="6" name="Rectangle: Rounded Corners 5">
            <a:extLst>
              <a:ext uri="{FF2B5EF4-FFF2-40B4-BE49-F238E27FC236}">
                <a16:creationId xmlns:a16="http://schemas.microsoft.com/office/drawing/2014/main" id="{56F9CFFD-8851-08A6-73A5-35C2ADCC843D}"/>
              </a:ext>
            </a:extLst>
          </p:cNvPr>
          <p:cNvSpPr/>
          <p:nvPr/>
        </p:nvSpPr>
        <p:spPr>
          <a:xfrm>
            <a:off x="10774069" y="2813590"/>
            <a:ext cx="866774" cy="3810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rPr>
              <a:t>6%</a:t>
            </a:r>
          </a:p>
        </p:txBody>
      </p:sp>
      <p:sp>
        <p:nvSpPr>
          <p:cNvPr id="10" name="Rectangle: Rounded Corners 9">
            <a:extLst>
              <a:ext uri="{FF2B5EF4-FFF2-40B4-BE49-F238E27FC236}">
                <a16:creationId xmlns:a16="http://schemas.microsoft.com/office/drawing/2014/main" id="{60A2E429-9526-D1C7-FF5F-66C5D4E3A278}"/>
              </a:ext>
            </a:extLst>
          </p:cNvPr>
          <p:cNvSpPr/>
          <p:nvPr/>
        </p:nvSpPr>
        <p:spPr>
          <a:xfrm>
            <a:off x="10774069" y="5033961"/>
            <a:ext cx="866774" cy="3810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rPr>
              <a:t>34%</a:t>
            </a:r>
          </a:p>
        </p:txBody>
      </p:sp>
      <p:sp>
        <p:nvSpPr>
          <p:cNvPr id="13" name="Rectangle: Rounded Corners 12">
            <a:extLst>
              <a:ext uri="{FF2B5EF4-FFF2-40B4-BE49-F238E27FC236}">
                <a16:creationId xmlns:a16="http://schemas.microsoft.com/office/drawing/2014/main" id="{89B799E4-FFBB-8094-CB53-14D7D42C4146}"/>
              </a:ext>
            </a:extLst>
          </p:cNvPr>
          <p:cNvSpPr/>
          <p:nvPr/>
        </p:nvSpPr>
        <p:spPr>
          <a:xfrm>
            <a:off x="4631059" y="2061115"/>
            <a:ext cx="866774" cy="3810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rPr>
              <a:t>6%</a:t>
            </a:r>
          </a:p>
        </p:txBody>
      </p:sp>
      <p:sp>
        <p:nvSpPr>
          <p:cNvPr id="14" name="Rectangle: Rounded Corners 13">
            <a:extLst>
              <a:ext uri="{FF2B5EF4-FFF2-40B4-BE49-F238E27FC236}">
                <a16:creationId xmlns:a16="http://schemas.microsoft.com/office/drawing/2014/main" id="{726BE1B9-1DD2-81E3-2A6C-0CA683EB86CD}"/>
              </a:ext>
            </a:extLst>
          </p:cNvPr>
          <p:cNvSpPr/>
          <p:nvPr/>
        </p:nvSpPr>
        <p:spPr>
          <a:xfrm>
            <a:off x="4632352" y="4905372"/>
            <a:ext cx="866774" cy="3810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rPr>
              <a:t>38%</a:t>
            </a:r>
          </a:p>
        </p:txBody>
      </p:sp>
      <p:sp>
        <p:nvSpPr>
          <p:cNvPr id="15" name="Rectangle: Rounded Corners 14">
            <a:extLst>
              <a:ext uri="{FF2B5EF4-FFF2-40B4-BE49-F238E27FC236}">
                <a16:creationId xmlns:a16="http://schemas.microsoft.com/office/drawing/2014/main" id="{3B47406A-FA52-18A2-BC5F-02E1488D4714}"/>
              </a:ext>
            </a:extLst>
          </p:cNvPr>
          <p:cNvSpPr/>
          <p:nvPr/>
        </p:nvSpPr>
        <p:spPr>
          <a:xfrm>
            <a:off x="180975" y="4000499"/>
            <a:ext cx="1762121" cy="809625"/>
          </a:xfrm>
          <a:prstGeom prst="roundRect">
            <a:avLst/>
          </a:prstGeom>
          <a:solidFill>
            <a:srgbClr val="DC5024"/>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1600" u="sng" dirty="0"/>
              <a:t>סה"כ התגברו</a:t>
            </a:r>
          </a:p>
          <a:p>
            <a:pPr algn="ctr"/>
            <a:r>
              <a:rPr lang="he-IL" sz="1600" dirty="0"/>
              <a:t>בימין 47%</a:t>
            </a:r>
          </a:p>
          <a:p>
            <a:pPr algn="ctr"/>
            <a:r>
              <a:rPr lang="he-IL" sz="1600" dirty="0"/>
              <a:t>במרכז-שמאל 22%</a:t>
            </a:r>
          </a:p>
        </p:txBody>
      </p:sp>
      <p:sp>
        <p:nvSpPr>
          <p:cNvPr id="16" name="Rectangle: Rounded Corners 15">
            <a:extLst>
              <a:ext uri="{FF2B5EF4-FFF2-40B4-BE49-F238E27FC236}">
                <a16:creationId xmlns:a16="http://schemas.microsoft.com/office/drawing/2014/main" id="{7E9F7B3C-8E27-2E6B-B17F-DA25E9EDBC36}"/>
              </a:ext>
            </a:extLst>
          </p:cNvPr>
          <p:cNvSpPr/>
          <p:nvPr/>
        </p:nvSpPr>
        <p:spPr>
          <a:xfrm>
            <a:off x="180974" y="4923758"/>
            <a:ext cx="1762121" cy="772192"/>
          </a:xfrm>
          <a:prstGeom prst="roundRect">
            <a:avLst/>
          </a:prstGeom>
          <a:solidFill>
            <a:srgbClr val="DC5024"/>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1600" u="sng" dirty="0"/>
              <a:t>סה"כ התגברו</a:t>
            </a:r>
          </a:p>
          <a:p>
            <a:pPr algn="ctr"/>
            <a:r>
              <a:rPr lang="he-IL" sz="1600" dirty="0"/>
              <a:t>65% מבני 18-24</a:t>
            </a:r>
          </a:p>
          <a:p>
            <a:pPr algn="ctr"/>
            <a:r>
              <a:rPr lang="he-IL" sz="1600" dirty="0"/>
              <a:t>66% מהחרדים</a:t>
            </a:r>
          </a:p>
        </p:txBody>
      </p:sp>
    </p:spTree>
    <p:extLst>
      <p:ext uri="{BB962C8B-B14F-4D97-AF65-F5344CB8AC3E}">
        <p14:creationId xmlns:p14="http://schemas.microsoft.com/office/powerpoint/2010/main" val="338302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ציין מיקום תוכן 40">
            <a:extLst>
              <a:ext uri="{FF2B5EF4-FFF2-40B4-BE49-F238E27FC236}">
                <a16:creationId xmlns:a16="http://schemas.microsoft.com/office/drawing/2014/main" id="{42D74111-1799-68AA-C469-4471E5EFCD2C}"/>
              </a:ext>
            </a:extLst>
          </p:cNvPr>
          <p:cNvSpPr>
            <a:spLocks noGrp="1"/>
          </p:cNvSpPr>
          <p:nvPr>
            <p:ph idx="1"/>
          </p:nvPr>
        </p:nvSpPr>
        <p:spPr>
          <a:xfrm>
            <a:off x="0" y="0"/>
            <a:ext cx="12192000" cy="657225"/>
          </a:xfrm>
        </p:spPr>
        <p:txBody>
          <a:bodyPr/>
          <a:lstStyle/>
          <a:p>
            <a:pPr lvl="0" algn="r" rtl="1">
              <a:lnSpc>
                <a:spcPct val="107000"/>
              </a:lnSpc>
              <a:spcBef>
                <a:spcPts val="0"/>
              </a:spcBef>
              <a:buClr>
                <a:srgbClr val="000000"/>
              </a:buClr>
              <a:buSzPts val="1100"/>
            </a:pPr>
            <a:r>
              <a:rPr lang="he-IL" sz="1800" b="1" dirty="0">
                <a:effectLst/>
                <a:latin typeface="Arial" panose="020B0604020202020204" pitchFamily="34" charset="0"/>
                <a:ea typeface="Calibri" panose="020F0502020204030204" pitchFamily="34" charset="0"/>
                <a:cs typeface="Arial" panose="020B0604020202020204" pitchFamily="34" charset="0"/>
              </a:rPr>
              <a:t>יהודים (מהסבורים שהתגברו) - לדעתך, האם גילויי האלימות של </a:t>
            </a:r>
            <a:r>
              <a:rPr lang="he-IL" sz="1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הערבים אזרחי ישראל </a:t>
            </a:r>
            <a:r>
              <a:rPr lang="he-IL" sz="1800" b="1" dirty="0">
                <a:effectLst/>
                <a:latin typeface="Arial" panose="020B0604020202020204" pitchFamily="34" charset="0"/>
                <a:ea typeface="Calibri" panose="020F0502020204030204" pitchFamily="34" charset="0"/>
                <a:cs typeface="Arial" panose="020B0604020202020204" pitchFamily="34" charset="0"/>
              </a:rPr>
              <a:t>כלפי </a:t>
            </a:r>
            <a:r>
              <a:rPr lang="he-IL" sz="1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יהודים </a:t>
            </a:r>
            <a:r>
              <a:rPr lang="he-IL" sz="1800" b="1" dirty="0">
                <a:effectLst/>
                <a:latin typeface="Arial" panose="020B0604020202020204" pitchFamily="34" charset="0"/>
                <a:ea typeface="Calibri" panose="020F0502020204030204" pitchFamily="34" charset="0"/>
                <a:cs typeface="Arial" panose="020B0604020202020204" pitchFamily="34" charset="0"/>
              </a:rPr>
              <a:t>עם הזמן...?</a:t>
            </a:r>
          </a:p>
          <a:p>
            <a:pPr>
              <a:lnSpc>
                <a:spcPct val="107000"/>
              </a:lnSpc>
              <a:spcBef>
                <a:spcPts val="0"/>
              </a:spcBef>
              <a:buClr>
                <a:srgbClr val="000000"/>
              </a:buClr>
              <a:buSzPts val="1100"/>
            </a:pPr>
            <a:r>
              <a:rPr lang="he-IL" sz="1800" b="1" dirty="0">
                <a:effectLst/>
                <a:latin typeface="Arial" panose="020B0604020202020204" pitchFamily="34" charset="0"/>
                <a:ea typeface="Calibri" panose="020F0502020204030204" pitchFamily="34" charset="0"/>
                <a:cs typeface="Arial" panose="020B0604020202020204" pitchFamily="34" charset="0"/>
              </a:rPr>
              <a:t>חברה ערבית (מהסבורים שהתגברו) - לדעתך, האם גילויי האלימות של </a:t>
            </a:r>
            <a:r>
              <a:rPr lang="he-IL" sz="1800" b="1" dirty="0">
                <a:solidFill>
                  <a:schemeClr val="accent4">
                    <a:lumMod val="75000"/>
                  </a:schemeClr>
                </a:solidFill>
                <a:effectLst/>
                <a:latin typeface="Arial" panose="020B0604020202020204" pitchFamily="34" charset="0"/>
                <a:ea typeface="Calibri" panose="020F0502020204030204" pitchFamily="34" charset="0"/>
                <a:cs typeface="Arial" panose="020B0604020202020204" pitchFamily="34" charset="0"/>
              </a:rPr>
              <a:t>יהודים</a:t>
            </a:r>
            <a:r>
              <a:rPr lang="he-IL" sz="1800" b="1" dirty="0">
                <a:effectLst/>
                <a:latin typeface="Arial" panose="020B0604020202020204" pitchFamily="34" charset="0"/>
                <a:ea typeface="Calibri" panose="020F0502020204030204" pitchFamily="34" charset="0"/>
                <a:cs typeface="Arial" panose="020B0604020202020204" pitchFamily="34" charset="0"/>
              </a:rPr>
              <a:t> כלפי </a:t>
            </a:r>
            <a:r>
              <a:rPr lang="he-IL" sz="1800" b="1" dirty="0">
                <a:solidFill>
                  <a:schemeClr val="accent4">
                    <a:lumMod val="75000"/>
                  </a:schemeClr>
                </a:solidFill>
                <a:effectLst/>
                <a:latin typeface="Arial" panose="020B0604020202020204" pitchFamily="34" charset="0"/>
                <a:ea typeface="Calibri" panose="020F0502020204030204" pitchFamily="34" charset="0"/>
                <a:cs typeface="Arial" panose="020B0604020202020204" pitchFamily="34" charset="0"/>
              </a:rPr>
              <a:t>הערבים אזרחי ישראל</a:t>
            </a:r>
            <a:r>
              <a:rPr lang="he-IL" sz="1800" b="1" dirty="0">
                <a:effectLst/>
                <a:latin typeface="Arial" panose="020B0604020202020204" pitchFamily="34" charset="0"/>
                <a:ea typeface="Calibri" panose="020F0502020204030204" pitchFamily="34" charset="0"/>
                <a:cs typeface="Arial" panose="020B0604020202020204" pitchFamily="34" charset="0"/>
              </a:rPr>
              <a:t> עם הזמן...?</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9" name="Object 2">
            <a:extLst>
              <a:ext uri="{FF2B5EF4-FFF2-40B4-BE49-F238E27FC236}">
                <a16:creationId xmlns:a16="http://schemas.microsoft.com/office/drawing/2014/main" id="{424CF10B-C2B3-245A-509C-E1E941C2ED04}"/>
              </a:ext>
            </a:extLst>
          </p:cNvPr>
          <p:cNvGraphicFramePr>
            <a:graphicFrameLocks noChangeAspect="1"/>
          </p:cNvGraphicFramePr>
          <p:nvPr>
            <p:extLst>
              <p:ext uri="{D42A27DB-BD31-4B8C-83A1-F6EECF244321}">
                <p14:modId xmlns:p14="http://schemas.microsoft.com/office/powerpoint/2010/main" val="2125764101"/>
              </p:ext>
            </p:extLst>
          </p:nvPr>
        </p:nvGraphicFramePr>
        <p:xfrm>
          <a:off x="303508" y="657226"/>
          <a:ext cx="11818004" cy="5436104"/>
        </p:xfrm>
        <a:graphic>
          <a:graphicData uri="http://schemas.openxmlformats.org/drawingml/2006/chart">
            <c:chart xmlns:c="http://schemas.openxmlformats.org/drawingml/2006/chart" xmlns:r="http://schemas.openxmlformats.org/officeDocument/2006/relationships" r:id="rId2"/>
          </a:graphicData>
        </a:graphic>
      </p:graphicFrame>
      <p:cxnSp>
        <p:nvCxnSpPr>
          <p:cNvPr id="2" name="Straight Connector 1">
            <a:extLst>
              <a:ext uri="{FF2B5EF4-FFF2-40B4-BE49-F238E27FC236}">
                <a16:creationId xmlns:a16="http://schemas.microsoft.com/office/drawing/2014/main" id="{73A282E5-B1B9-721B-BA1C-5F6DE4442CE2}"/>
              </a:ext>
            </a:extLst>
          </p:cNvPr>
          <p:cNvCxnSpPr>
            <a:cxnSpLocks/>
          </p:cNvCxnSpPr>
          <p:nvPr/>
        </p:nvCxnSpPr>
        <p:spPr>
          <a:xfrm flipV="1">
            <a:off x="5895975" y="1123950"/>
            <a:ext cx="0" cy="457200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 name="Text Box 13">
            <a:extLst>
              <a:ext uri="{FF2B5EF4-FFF2-40B4-BE49-F238E27FC236}">
                <a16:creationId xmlns:a16="http://schemas.microsoft.com/office/drawing/2014/main" id="{DD49A9FF-24A9-4B9C-B085-EAFF2D044856}"/>
              </a:ext>
            </a:extLst>
          </p:cNvPr>
          <p:cNvSpPr txBox="1">
            <a:spLocks noChangeArrowheads="1"/>
          </p:cNvSpPr>
          <p:nvPr/>
        </p:nvSpPr>
        <p:spPr bwMode="auto">
          <a:xfrm>
            <a:off x="1857859" y="6223000"/>
            <a:ext cx="10334141" cy="584775"/>
          </a:xfrm>
          <a:prstGeom prst="rect">
            <a:avLst/>
          </a:prstGeom>
          <a:noFill/>
          <a:ln w="9525">
            <a:noFill/>
            <a:miter lim="800000"/>
            <a:headEnd/>
            <a:tailEnd/>
          </a:ln>
        </p:spPr>
        <p:txBody>
          <a:bodyPr wrap="square">
            <a:spAutoFit/>
          </a:bodyPr>
          <a:lstStyle/>
          <a:p>
            <a:r>
              <a:rPr lang="he-IL" sz="1600" dirty="0">
                <a:solidFill>
                  <a:srgbClr val="676767"/>
                </a:solidFill>
              </a:rPr>
              <a:t>אלה החשים שינוי לרעה בגילויי עוינות משתי האוכלוסיות, צופים </a:t>
            </a:r>
            <a:r>
              <a:rPr lang="he-IL" sz="1600" u="sng" dirty="0">
                <a:solidFill>
                  <a:srgbClr val="676767"/>
                </a:solidFill>
              </a:rPr>
              <a:t>החמרה</a:t>
            </a:r>
            <a:r>
              <a:rPr lang="he-IL" sz="1600" dirty="0">
                <a:solidFill>
                  <a:srgbClr val="676767"/>
                </a:solidFill>
              </a:rPr>
              <a:t> במצב עם הזמן. אחוז חסרי הדעה בקרב ערביי ישראל גבוה פי שניים מאשר בקרב היהודים</a:t>
            </a:r>
          </a:p>
        </p:txBody>
      </p:sp>
    </p:spTree>
    <p:extLst>
      <p:ext uri="{BB962C8B-B14F-4D97-AF65-F5344CB8AC3E}">
        <p14:creationId xmlns:p14="http://schemas.microsoft.com/office/powerpoint/2010/main" val="141156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55CA618-78A6-47F6-B865-E9315164F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23" name="Straight Connector 22">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Rectangle 25">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כותרת 1">
            <a:extLst>
              <a:ext uri="{FF2B5EF4-FFF2-40B4-BE49-F238E27FC236}">
                <a16:creationId xmlns:a16="http://schemas.microsoft.com/office/drawing/2014/main" id="{128C623C-B5F1-DC20-CA26-4F6FE51EF32F}"/>
              </a:ext>
            </a:extLst>
          </p:cNvPr>
          <p:cNvSpPr txBox="1">
            <a:spLocks/>
          </p:cNvSpPr>
          <p:nvPr/>
        </p:nvSpPr>
        <p:spPr>
          <a:xfrm>
            <a:off x="1060232" y="3941205"/>
            <a:ext cx="10071536" cy="929750"/>
          </a:xfrm>
          <a:prstGeom prst="rect">
            <a:avLst/>
          </a:prstGeom>
        </p:spPr>
        <p:txBody>
          <a:bodyPr vert="horz" lIns="91440" tIns="45720" rIns="91440" bIns="45720" rtlCol="0" anchor="b" anchorCtr="0">
            <a:normAutofit fontScale="62500" lnSpcReduction="20000"/>
          </a:bodyPr>
          <a:lstStyle>
            <a:lvl1pPr algn="r" defTabSz="914400" rtl="1" eaLnBrk="1" latinLnBrk="0" hangingPunct="1">
              <a:lnSpc>
                <a:spcPct val="90000"/>
              </a:lnSpc>
              <a:spcBef>
                <a:spcPct val="0"/>
              </a:spcBef>
              <a:buNone/>
              <a:defRPr sz="3200" b="1" kern="1200">
                <a:solidFill>
                  <a:schemeClr val="tx1"/>
                </a:solidFill>
                <a:latin typeface="+mj-lt"/>
                <a:ea typeface="+mj-ea"/>
                <a:cs typeface="+mj-cs"/>
              </a:defRPr>
            </a:lvl1pPr>
          </a:lstStyle>
          <a:p>
            <a:pPr algn="ctr" rtl="0">
              <a:spcAft>
                <a:spcPts val="600"/>
              </a:spcAft>
            </a:pPr>
            <a:r>
              <a:rPr lang="he-IL" sz="5200" dirty="0"/>
              <a:t>עימותים והפצת שנאה</a:t>
            </a:r>
          </a:p>
          <a:p>
            <a:pPr algn="ctr" rtl="0">
              <a:spcAft>
                <a:spcPts val="600"/>
              </a:spcAft>
            </a:pPr>
            <a:r>
              <a:rPr lang="ar-AE" sz="5200" dirty="0">
                <a:latin typeface="Times New Roman" panose="02020603050405020304" pitchFamily="18" charset="0"/>
                <a:cs typeface="Times New Roman" panose="02020603050405020304" pitchFamily="18" charset="0"/>
              </a:rPr>
              <a:t>الصراعات ونشر الكراهية</a:t>
            </a:r>
            <a:endParaRPr lang="he-IL" sz="5200" dirty="0">
              <a:latin typeface="Times New Roman" panose="02020603050405020304" pitchFamily="18" charset="0"/>
              <a:cs typeface="Times New Roman" panose="02020603050405020304" pitchFamily="18" charset="0"/>
            </a:endParaRPr>
          </a:p>
        </p:txBody>
      </p:sp>
      <p:pic>
        <p:nvPicPr>
          <p:cNvPr id="6" name="תמונה 7" descr="A blue and black logo&#10;&#10;Description automatically generated">
            <a:extLst>
              <a:ext uri="{FF2B5EF4-FFF2-40B4-BE49-F238E27FC236}">
                <a16:creationId xmlns:a16="http://schemas.microsoft.com/office/drawing/2014/main" id="{E199B017-18C7-F54B-092D-2123034360A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438902" y="1133790"/>
            <a:ext cx="2709757" cy="663890"/>
          </a:xfrm>
          <a:prstGeom prst="rect">
            <a:avLst/>
          </a:prstGeom>
        </p:spPr>
      </p:pic>
      <p:pic>
        <p:nvPicPr>
          <p:cNvPr id="2" name="Picture 2" descr="גבעת-חביבה - Nefesh B'Nefesh Israel Job Board">
            <a:extLst>
              <a:ext uri="{FF2B5EF4-FFF2-40B4-BE49-F238E27FC236}">
                <a16:creationId xmlns:a16="http://schemas.microsoft.com/office/drawing/2014/main" id="{16DD8F4F-BD2F-DC83-9201-0D7B7E35C69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65923" y="718826"/>
            <a:ext cx="2148519" cy="1603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35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מציין מיקום תוכן 40">
            <a:extLst>
              <a:ext uri="{FF2B5EF4-FFF2-40B4-BE49-F238E27FC236}">
                <a16:creationId xmlns:a16="http://schemas.microsoft.com/office/drawing/2014/main" id="{E7C8A956-7BDE-44F9-ACB1-E57C92DB4D77}"/>
              </a:ext>
            </a:extLst>
          </p:cNvPr>
          <p:cNvSpPr>
            <a:spLocks noGrp="1"/>
          </p:cNvSpPr>
          <p:nvPr>
            <p:ph idx="1"/>
          </p:nvPr>
        </p:nvSpPr>
        <p:spPr>
          <a:xfrm>
            <a:off x="533400" y="0"/>
            <a:ext cx="11658600" cy="739481"/>
          </a:xfrm>
        </p:spPr>
        <p:txBody>
          <a:bodyPr/>
          <a:lstStyle/>
          <a:p>
            <a:r>
              <a:rPr lang="he-IL" sz="2000" b="1" kern="0" dirty="0">
                <a:effectLst/>
                <a:ea typeface="Calibri" panose="020F0502020204030204" pitchFamily="34" charset="0"/>
                <a:cs typeface="Arial" panose="020B0604020202020204" pitchFamily="34" charset="0"/>
              </a:rPr>
              <a:t>באיזו מידה אתה מסכים או לא מסכים עם כל אחד מהמשפטים הבאים?</a:t>
            </a:r>
            <a:r>
              <a:rPr lang="ar-AE" sz="2000" b="1" kern="0" dirty="0">
                <a:effectLst/>
                <a:ea typeface="Calibri" panose="020F0502020204030204" pitchFamily="34" charset="0"/>
                <a:cs typeface="Arial" panose="020B0604020202020204" pitchFamily="34" charset="0"/>
              </a:rPr>
              <a:t> إلى أي مدى توافق أو لا توافق على كل من العبارات التالية؟</a:t>
            </a:r>
            <a:endParaRPr lang="he-IL" sz="2000" b="1" kern="0" dirty="0">
              <a:effectLst/>
              <a:ea typeface="Calibri" panose="020F0502020204030204" pitchFamily="34" charset="0"/>
              <a:cs typeface="Arial" panose="020B0604020202020204" pitchFamily="34" charset="0"/>
            </a:endParaRPr>
          </a:p>
          <a:p>
            <a:endParaRPr lang="he-IL" sz="3600" dirty="0"/>
          </a:p>
        </p:txBody>
      </p:sp>
      <p:graphicFrame>
        <p:nvGraphicFramePr>
          <p:cNvPr id="3" name="Object 2">
            <a:extLst>
              <a:ext uri="{FF2B5EF4-FFF2-40B4-BE49-F238E27FC236}">
                <a16:creationId xmlns:a16="http://schemas.microsoft.com/office/drawing/2014/main" id="{E80C80C0-EAFB-FF33-3D21-382ED9236F80}"/>
              </a:ext>
            </a:extLst>
          </p:cNvPr>
          <p:cNvGraphicFramePr>
            <a:graphicFrameLocks/>
          </p:cNvGraphicFramePr>
          <p:nvPr>
            <p:extLst>
              <p:ext uri="{D42A27DB-BD31-4B8C-83A1-F6EECF244321}">
                <p14:modId xmlns:p14="http://schemas.microsoft.com/office/powerpoint/2010/main" val="288961597"/>
              </p:ext>
            </p:extLst>
          </p:nvPr>
        </p:nvGraphicFramePr>
        <p:xfrm>
          <a:off x="52113" y="1027234"/>
          <a:ext cx="12190413" cy="5192592"/>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a:extLst>
              <a:ext uri="{FF2B5EF4-FFF2-40B4-BE49-F238E27FC236}">
                <a16:creationId xmlns:a16="http://schemas.microsoft.com/office/drawing/2014/main" id="{33EF5DDA-F3D1-A2B3-6959-3AE3DC4E6268}"/>
              </a:ext>
            </a:extLst>
          </p:cNvPr>
          <p:cNvCxnSpPr>
            <a:cxnSpLocks/>
          </p:cNvCxnSpPr>
          <p:nvPr/>
        </p:nvCxnSpPr>
        <p:spPr>
          <a:xfrm flipV="1">
            <a:off x="5791200" y="1504950"/>
            <a:ext cx="0" cy="364807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 name="Text Box 13">
            <a:extLst>
              <a:ext uri="{FF2B5EF4-FFF2-40B4-BE49-F238E27FC236}">
                <a16:creationId xmlns:a16="http://schemas.microsoft.com/office/drawing/2014/main" id="{5BA018C1-3FC7-9CB7-FAF7-4C92B407AEC4}"/>
              </a:ext>
            </a:extLst>
          </p:cNvPr>
          <p:cNvSpPr txBox="1">
            <a:spLocks noChangeArrowheads="1"/>
          </p:cNvSpPr>
          <p:nvPr/>
        </p:nvSpPr>
        <p:spPr bwMode="auto">
          <a:xfrm>
            <a:off x="1857859" y="6223000"/>
            <a:ext cx="10334141" cy="584775"/>
          </a:xfrm>
          <a:prstGeom prst="rect">
            <a:avLst/>
          </a:prstGeom>
          <a:noFill/>
          <a:ln w="9525">
            <a:noFill/>
            <a:miter lim="800000"/>
            <a:headEnd/>
            <a:tailEnd/>
          </a:ln>
        </p:spPr>
        <p:txBody>
          <a:bodyPr wrap="square">
            <a:spAutoFit/>
          </a:bodyPr>
          <a:lstStyle/>
          <a:p>
            <a:r>
              <a:rPr lang="he-IL" sz="1600" dirty="0">
                <a:solidFill>
                  <a:srgbClr val="676767"/>
                </a:solidFill>
              </a:rPr>
              <a:t>בכל אחת מהאוכלוסיות הרוב סבור שהמסרים מהצד שלו אינם מפיצים שנאה. בביקורת של הצד האחד על הצד האחר, ערביי ישראל פחות מייחסים הפצת שנאה למסרים שמועברים מהיהודים</a:t>
            </a:r>
            <a:endParaRPr lang="he-IL" sz="1600" i="1" dirty="0">
              <a:solidFill>
                <a:srgbClr val="676767"/>
              </a:solidFill>
            </a:endParaRPr>
          </a:p>
        </p:txBody>
      </p:sp>
      <p:sp>
        <p:nvSpPr>
          <p:cNvPr id="6" name="Rectangle: Rounded Corners 5">
            <a:extLst>
              <a:ext uri="{FF2B5EF4-FFF2-40B4-BE49-F238E27FC236}">
                <a16:creationId xmlns:a16="http://schemas.microsoft.com/office/drawing/2014/main" id="{91EDA5C5-1530-AF9E-DEE6-FA1594D8F379}"/>
              </a:ext>
            </a:extLst>
          </p:cNvPr>
          <p:cNvSpPr/>
          <p:nvPr/>
        </p:nvSpPr>
        <p:spPr>
          <a:xfrm>
            <a:off x="2373634" y="2828925"/>
            <a:ext cx="731515" cy="29899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rPr>
              <a:t>64%</a:t>
            </a:r>
          </a:p>
        </p:txBody>
      </p:sp>
      <p:sp>
        <p:nvSpPr>
          <p:cNvPr id="8" name="Rectangle: Rounded Corners 7">
            <a:extLst>
              <a:ext uri="{FF2B5EF4-FFF2-40B4-BE49-F238E27FC236}">
                <a16:creationId xmlns:a16="http://schemas.microsoft.com/office/drawing/2014/main" id="{B1E72EAD-6061-F182-3BCF-CDE34DF5FAD3}"/>
              </a:ext>
            </a:extLst>
          </p:cNvPr>
          <p:cNvSpPr/>
          <p:nvPr/>
        </p:nvSpPr>
        <p:spPr>
          <a:xfrm>
            <a:off x="2373634" y="4630616"/>
            <a:ext cx="731515" cy="29899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rPr>
              <a:t>25%</a:t>
            </a:r>
          </a:p>
        </p:txBody>
      </p:sp>
      <p:sp>
        <p:nvSpPr>
          <p:cNvPr id="9" name="Rectangle: Rounded Corners 8">
            <a:extLst>
              <a:ext uri="{FF2B5EF4-FFF2-40B4-BE49-F238E27FC236}">
                <a16:creationId xmlns:a16="http://schemas.microsoft.com/office/drawing/2014/main" id="{DED4FD3B-9B66-0E5A-42B1-BA6D160D9870}"/>
              </a:ext>
            </a:extLst>
          </p:cNvPr>
          <p:cNvSpPr/>
          <p:nvPr/>
        </p:nvSpPr>
        <p:spPr>
          <a:xfrm>
            <a:off x="5164459" y="2552700"/>
            <a:ext cx="626739" cy="31804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rPr>
              <a:t>39%</a:t>
            </a:r>
          </a:p>
        </p:txBody>
      </p:sp>
      <p:sp>
        <p:nvSpPr>
          <p:cNvPr id="10" name="Rectangle: Rounded Corners 9">
            <a:extLst>
              <a:ext uri="{FF2B5EF4-FFF2-40B4-BE49-F238E27FC236}">
                <a16:creationId xmlns:a16="http://schemas.microsoft.com/office/drawing/2014/main" id="{CC2E3780-9AAC-46D6-D41F-E8E122924B8F}"/>
              </a:ext>
            </a:extLst>
          </p:cNvPr>
          <p:cNvSpPr/>
          <p:nvPr/>
        </p:nvSpPr>
        <p:spPr>
          <a:xfrm>
            <a:off x="5164459" y="4456261"/>
            <a:ext cx="626739" cy="31804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rPr>
              <a:t>38%</a:t>
            </a:r>
          </a:p>
        </p:txBody>
      </p:sp>
      <p:sp>
        <p:nvSpPr>
          <p:cNvPr id="11" name="Rectangle: Rounded Corners 10">
            <a:extLst>
              <a:ext uri="{FF2B5EF4-FFF2-40B4-BE49-F238E27FC236}">
                <a16:creationId xmlns:a16="http://schemas.microsoft.com/office/drawing/2014/main" id="{2540026F-59A1-C164-4C8B-54DCA304C07A}"/>
              </a:ext>
            </a:extLst>
          </p:cNvPr>
          <p:cNvSpPr/>
          <p:nvPr/>
        </p:nvSpPr>
        <p:spPr>
          <a:xfrm>
            <a:off x="7919591" y="3331160"/>
            <a:ext cx="731515" cy="29899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rPr>
              <a:t>72%</a:t>
            </a:r>
          </a:p>
        </p:txBody>
      </p:sp>
      <p:sp>
        <p:nvSpPr>
          <p:cNvPr id="12" name="Rectangle: Rounded Corners 11">
            <a:extLst>
              <a:ext uri="{FF2B5EF4-FFF2-40B4-BE49-F238E27FC236}">
                <a16:creationId xmlns:a16="http://schemas.microsoft.com/office/drawing/2014/main" id="{96637609-D2BB-FA5A-7686-4A11F472679F}"/>
              </a:ext>
            </a:extLst>
          </p:cNvPr>
          <p:cNvSpPr/>
          <p:nvPr/>
        </p:nvSpPr>
        <p:spPr>
          <a:xfrm>
            <a:off x="10798770" y="4630616"/>
            <a:ext cx="731515" cy="29899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rPr>
              <a:t>23%</a:t>
            </a:r>
          </a:p>
        </p:txBody>
      </p:sp>
      <p:sp>
        <p:nvSpPr>
          <p:cNvPr id="13" name="Rectangle: Rounded Corners 12">
            <a:extLst>
              <a:ext uri="{FF2B5EF4-FFF2-40B4-BE49-F238E27FC236}">
                <a16:creationId xmlns:a16="http://schemas.microsoft.com/office/drawing/2014/main" id="{76D6BA05-D755-B75D-507E-F716D23D7B19}"/>
              </a:ext>
            </a:extLst>
          </p:cNvPr>
          <p:cNvSpPr/>
          <p:nvPr/>
        </p:nvSpPr>
        <p:spPr>
          <a:xfrm>
            <a:off x="7919590" y="2029702"/>
            <a:ext cx="731515" cy="29899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rPr>
              <a:t>13%</a:t>
            </a:r>
          </a:p>
        </p:txBody>
      </p:sp>
      <p:sp>
        <p:nvSpPr>
          <p:cNvPr id="14" name="Rectangle: Rounded Corners 13">
            <a:extLst>
              <a:ext uri="{FF2B5EF4-FFF2-40B4-BE49-F238E27FC236}">
                <a16:creationId xmlns:a16="http://schemas.microsoft.com/office/drawing/2014/main" id="{A23DA66A-AE34-29E7-28DA-64314D3DDAA3}"/>
              </a:ext>
            </a:extLst>
          </p:cNvPr>
          <p:cNvSpPr/>
          <p:nvPr/>
        </p:nvSpPr>
        <p:spPr>
          <a:xfrm>
            <a:off x="10798773" y="2968895"/>
            <a:ext cx="731515" cy="29899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rPr>
              <a:t>53%</a:t>
            </a:r>
          </a:p>
        </p:txBody>
      </p:sp>
    </p:spTree>
    <p:extLst>
      <p:ext uri="{BB962C8B-B14F-4D97-AF65-F5344CB8AC3E}">
        <p14:creationId xmlns:p14="http://schemas.microsoft.com/office/powerpoint/2010/main" val="3633828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 name="מלבן: פינות עליונות מעוגלות 3">
            <a:extLst>
              <a:ext uri="{FF2B5EF4-FFF2-40B4-BE49-F238E27FC236}">
                <a16:creationId xmlns:a16="http://schemas.microsoft.com/office/drawing/2014/main" id="{E330DD39-AF5F-40CB-B188-9393C5A8A2A4}"/>
              </a:ext>
            </a:extLst>
          </p:cNvPr>
          <p:cNvSpPr/>
          <p:nvPr/>
        </p:nvSpPr>
        <p:spPr>
          <a:xfrm rot="10800000">
            <a:off x="1153160" y="0"/>
            <a:ext cx="2819400" cy="4709160"/>
          </a:xfrm>
          <a:prstGeom prst="round2SameRect">
            <a:avLst>
              <a:gd name="adj1" fmla="val 50000"/>
              <a:gd name="adj2" fmla="val 0"/>
            </a:avLst>
          </a:prstGeom>
          <a:solidFill>
            <a:srgbClr val="299AD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3" name="מלבן: פינות עליונות מעוגלות 4">
            <a:extLst>
              <a:ext uri="{FF2B5EF4-FFF2-40B4-BE49-F238E27FC236}">
                <a16:creationId xmlns:a16="http://schemas.microsoft.com/office/drawing/2014/main" id="{C9DE36C3-5499-427A-93EE-604B04F704E3}"/>
              </a:ext>
            </a:extLst>
          </p:cNvPr>
          <p:cNvSpPr/>
          <p:nvPr/>
        </p:nvSpPr>
        <p:spPr>
          <a:xfrm rot="10800000">
            <a:off x="4683760" y="0"/>
            <a:ext cx="2819400" cy="4709160"/>
          </a:xfrm>
          <a:prstGeom prst="round2SameRect">
            <a:avLst>
              <a:gd name="adj1" fmla="val 50000"/>
              <a:gd name="adj2" fmla="val 0"/>
            </a:avLst>
          </a:prstGeom>
          <a:solidFill>
            <a:srgbClr val="1AD6D1">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4" name="מלבן: פינות עליונות מעוגלות 5">
            <a:extLst>
              <a:ext uri="{FF2B5EF4-FFF2-40B4-BE49-F238E27FC236}">
                <a16:creationId xmlns:a16="http://schemas.microsoft.com/office/drawing/2014/main" id="{7BD7826F-F15A-4055-A0CF-1792CD83B3FF}"/>
              </a:ext>
            </a:extLst>
          </p:cNvPr>
          <p:cNvSpPr/>
          <p:nvPr/>
        </p:nvSpPr>
        <p:spPr>
          <a:xfrm rot="10800000">
            <a:off x="8219442" y="0"/>
            <a:ext cx="2819400" cy="4709160"/>
          </a:xfrm>
          <a:prstGeom prst="round2SameRect">
            <a:avLst>
              <a:gd name="adj1" fmla="val 50000"/>
              <a:gd name="adj2" fmla="val 0"/>
            </a:avLst>
          </a:prstGeom>
          <a:solidFill>
            <a:srgbClr val="A638AD">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 name="Freeform 5">
            <a:extLst>
              <a:ext uri="{FF2B5EF4-FFF2-40B4-BE49-F238E27FC236}">
                <a16:creationId xmlns:a16="http://schemas.microsoft.com/office/drawing/2014/main" id="{22D664D4-2AEB-498D-B918-BDF848C648A1}"/>
              </a:ext>
            </a:extLst>
          </p:cNvPr>
          <p:cNvSpPr>
            <a:spLocks/>
          </p:cNvSpPr>
          <p:nvPr/>
        </p:nvSpPr>
        <p:spPr bwMode="auto">
          <a:xfrm rot="168091">
            <a:off x="9391012" y="466725"/>
            <a:ext cx="139700" cy="311150"/>
          </a:xfrm>
          <a:custGeom>
            <a:avLst/>
            <a:gdLst>
              <a:gd name="T0" fmla="*/ 10 w 44"/>
              <a:gd name="T1" fmla="*/ 97 h 97"/>
              <a:gd name="T2" fmla="*/ 0 w 44"/>
              <a:gd name="T3" fmla="*/ 97 h 97"/>
              <a:gd name="T4" fmla="*/ 0 w 44"/>
              <a:gd name="T5" fmla="*/ 44 h 97"/>
              <a:gd name="T6" fmla="*/ 44 w 44"/>
              <a:gd name="T7" fmla="*/ 0 h 97"/>
              <a:gd name="T8" fmla="*/ 44 w 44"/>
              <a:gd name="T9" fmla="*/ 10 h 97"/>
              <a:gd name="T10" fmla="*/ 10 w 44"/>
              <a:gd name="T11" fmla="*/ 44 h 97"/>
              <a:gd name="T12" fmla="*/ 10 w 44"/>
              <a:gd name="T13" fmla="*/ 97 h 97"/>
            </a:gdLst>
            <a:ahLst/>
            <a:cxnLst>
              <a:cxn ang="0">
                <a:pos x="T0" y="T1"/>
              </a:cxn>
              <a:cxn ang="0">
                <a:pos x="T2" y="T3"/>
              </a:cxn>
              <a:cxn ang="0">
                <a:pos x="T4" y="T5"/>
              </a:cxn>
              <a:cxn ang="0">
                <a:pos x="T6" y="T7"/>
              </a:cxn>
              <a:cxn ang="0">
                <a:pos x="T8" y="T9"/>
              </a:cxn>
              <a:cxn ang="0">
                <a:pos x="T10" y="T11"/>
              </a:cxn>
              <a:cxn ang="0">
                <a:pos x="T12" y="T13"/>
              </a:cxn>
            </a:cxnLst>
            <a:rect l="0" t="0" r="r" b="b"/>
            <a:pathLst>
              <a:path w="44" h="97">
                <a:moveTo>
                  <a:pt x="10" y="97"/>
                </a:moveTo>
                <a:cubicBezTo>
                  <a:pt x="0" y="97"/>
                  <a:pt x="0" y="97"/>
                  <a:pt x="0" y="97"/>
                </a:cubicBezTo>
                <a:cubicBezTo>
                  <a:pt x="0" y="44"/>
                  <a:pt x="0" y="44"/>
                  <a:pt x="0" y="44"/>
                </a:cubicBezTo>
                <a:cubicBezTo>
                  <a:pt x="0" y="20"/>
                  <a:pt x="20" y="0"/>
                  <a:pt x="44" y="0"/>
                </a:cubicBezTo>
                <a:cubicBezTo>
                  <a:pt x="44" y="10"/>
                  <a:pt x="44" y="10"/>
                  <a:pt x="44" y="10"/>
                </a:cubicBezTo>
                <a:cubicBezTo>
                  <a:pt x="25" y="10"/>
                  <a:pt x="10" y="25"/>
                  <a:pt x="10" y="44"/>
                </a:cubicBezTo>
                <a:lnTo>
                  <a:pt x="10" y="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60" name="Freeform 6">
            <a:extLst>
              <a:ext uri="{FF2B5EF4-FFF2-40B4-BE49-F238E27FC236}">
                <a16:creationId xmlns:a16="http://schemas.microsoft.com/office/drawing/2014/main" id="{2373E94F-55CA-4D00-8D6D-8370641A96BB}"/>
              </a:ext>
            </a:extLst>
          </p:cNvPr>
          <p:cNvSpPr>
            <a:spLocks/>
          </p:cNvSpPr>
          <p:nvPr/>
        </p:nvSpPr>
        <p:spPr bwMode="auto">
          <a:xfrm rot="168091">
            <a:off x="9810112" y="466725"/>
            <a:ext cx="138112" cy="311150"/>
          </a:xfrm>
          <a:custGeom>
            <a:avLst/>
            <a:gdLst>
              <a:gd name="T0" fmla="*/ 43 w 43"/>
              <a:gd name="T1" fmla="*/ 97 h 97"/>
              <a:gd name="T2" fmla="*/ 34 w 43"/>
              <a:gd name="T3" fmla="*/ 97 h 97"/>
              <a:gd name="T4" fmla="*/ 34 w 43"/>
              <a:gd name="T5" fmla="*/ 44 h 97"/>
              <a:gd name="T6" fmla="*/ 0 w 43"/>
              <a:gd name="T7" fmla="*/ 10 h 97"/>
              <a:gd name="T8" fmla="*/ 0 w 43"/>
              <a:gd name="T9" fmla="*/ 0 h 97"/>
              <a:gd name="T10" fmla="*/ 43 w 43"/>
              <a:gd name="T11" fmla="*/ 44 h 97"/>
              <a:gd name="T12" fmla="*/ 43 w 43"/>
              <a:gd name="T13" fmla="*/ 97 h 97"/>
            </a:gdLst>
            <a:ahLst/>
            <a:cxnLst>
              <a:cxn ang="0">
                <a:pos x="T0" y="T1"/>
              </a:cxn>
              <a:cxn ang="0">
                <a:pos x="T2" y="T3"/>
              </a:cxn>
              <a:cxn ang="0">
                <a:pos x="T4" y="T5"/>
              </a:cxn>
              <a:cxn ang="0">
                <a:pos x="T6" y="T7"/>
              </a:cxn>
              <a:cxn ang="0">
                <a:pos x="T8" y="T9"/>
              </a:cxn>
              <a:cxn ang="0">
                <a:pos x="T10" y="T11"/>
              </a:cxn>
              <a:cxn ang="0">
                <a:pos x="T12" y="T13"/>
              </a:cxn>
            </a:cxnLst>
            <a:rect l="0" t="0" r="r" b="b"/>
            <a:pathLst>
              <a:path w="43" h="97">
                <a:moveTo>
                  <a:pt x="43" y="97"/>
                </a:moveTo>
                <a:cubicBezTo>
                  <a:pt x="34" y="97"/>
                  <a:pt x="34" y="97"/>
                  <a:pt x="34" y="97"/>
                </a:cubicBezTo>
                <a:cubicBezTo>
                  <a:pt x="34" y="44"/>
                  <a:pt x="34" y="44"/>
                  <a:pt x="34" y="44"/>
                </a:cubicBezTo>
                <a:cubicBezTo>
                  <a:pt x="34" y="25"/>
                  <a:pt x="19" y="10"/>
                  <a:pt x="0" y="10"/>
                </a:cubicBezTo>
                <a:cubicBezTo>
                  <a:pt x="0" y="0"/>
                  <a:pt x="0" y="0"/>
                  <a:pt x="0" y="0"/>
                </a:cubicBezTo>
                <a:cubicBezTo>
                  <a:pt x="24" y="0"/>
                  <a:pt x="43" y="20"/>
                  <a:pt x="43" y="44"/>
                </a:cubicBezTo>
                <a:lnTo>
                  <a:pt x="43" y="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61" name="Freeform 7">
            <a:extLst>
              <a:ext uri="{FF2B5EF4-FFF2-40B4-BE49-F238E27FC236}">
                <a16:creationId xmlns:a16="http://schemas.microsoft.com/office/drawing/2014/main" id="{9F724340-B636-452A-8C4E-615331103C0A}"/>
              </a:ext>
            </a:extLst>
          </p:cNvPr>
          <p:cNvSpPr>
            <a:spLocks/>
          </p:cNvSpPr>
          <p:nvPr/>
        </p:nvSpPr>
        <p:spPr bwMode="auto">
          <a:xfrm rot="168091">
            <a:off x="9935524" y="935038"/>
            <a:ext cx="231775" cy="311150"/>
          </a:xfrm>
          <a:custGeom>
            <a:avLst/>
            <a:gdLst>
              <a:gd name="T0" fmla="*/ 0 w 146"/>
              <a:gd name="T1" fmla="*/ 0 h 196"/>
              <a:gd name="T2" fmla="*/ 0 w 146"/>
              <a:gd name="T3" fmla="*/ 20 h 196"/>
              <a:gd name="T4" fmla="*/ 126 w 146"/>
              <a:gd name="T5" fmla="*/ 20 h 196"/>
              <a:gd name="T6" fmla="*/ 126 w 146"/>
              <a:gd name="T7" fmla="*/ 176 h 196"/>
              <a:gd name="T8" fmla="*/ 38 w 146"/>
              <a:gd name="T9" fmla="*/ 176 h 196"/>
              <a:gd name="T10" fmla="*/ 38 w 146"/>
              <a:gd name="T11" fmla="*/ 196 h 196"/>
              <a:gd name="T12" fmla="*/ 146 w 146"/>
              <a:gd name="T13" fmla="*/ 196 h 196"/>
              <a:gd name="T14" fmla="*/ 146 w 146"/>
              <a:gd name="T15" fmla="*/ 0 h 196"/>
              <a:gd name="T16" fmla="*/ 0 w 146"/>
              <a:gd name="T1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96">
                <a:moveTo>
                  <a:pt x="0" y="0"/>
                </a:moveTo>
                <a:lnTo>
                  <a:pt x="0" y="20"/>
                </a:lnTo>
                <a:lnTo>
                  <a:pt x="126" y="20"/>
                </a:lnTo>
                <a:lnTo>
                  <a:pt x="126" y="176"/>
                </a:lnTo>
                <a:lnTo>
                  <a:pt x="38" y="176"/>
                </a:lnTo>
                <a:lnTo>
                  <a:pt x="38" y="196"/>
                </a:lnTo>
                <a:lnTo>
                  <a:pt x="146" y="196"/>
                </a:lnTo>
                <a:lnTo>
                  <a:pt x="14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b="1"/>
          </a:p>
        </p:txBody>
      </p:sp>
      <p:sp>
        <p:nvSpPr>
          <p:cNvPr id="62" name="Freeform 8">
            <a:extLst>
              <a:ext uri="{FF2B5EF4-FFF2-40B4-BE49-F238E27FC236}">
                <a16:creationId xmlns:a16="http://schemas.microsoft.com/office/drawing/2014/main" id="{F8518B41-634C-4E7C-8BA0-B4C3B6F6799D}"/>
              </a:ext>
            </a:extLst>
          </p:cNvPr>
          <p:cNvSpPr>
            <a:spLocks/>
          </p:cNvSpPr>
          <p:nvPr/>
        </p:nvSpPr>
        <p:spPr bwMode="auto">
          <a:xfrm rot="168091">
            <a:off x="9173524" y="935038"/>
            <a:ext cx="233362" cy="311150"/>
          </a:xfrm>
          <a:custGeom>
            <a:avLst/>
            <a:gdLst>
              <a:gd name="T0" fmla="*/ 0 w 147"/>
              <a:gd name="T1" fmla="*/ 0 h 196"/>
              <a:gd name="T2" fmla="*/ 0 w 147"/>
              <a:gd name="T3" fmla="*/ 196 h 196"/>
              <a:gd name="T4" fmla="*/ 109 w 147"/>
              <a:gd name="T5" fmla="*/ 196 h 196"/>
              <a:gd name="T6" fmla="*/ 109 w 147"/>
              <a:gd name="T7" fmla="*/ 176 h 196"/>
              <a:gd name="T8" fmla="*/ 20 w 147"/>
              <a:gd name="T9" fmla="*/ 176 h 196"/>
              <a:gd name="T10" fmla="*/ 20 w 147"/>
              <a:gd name="T11" fmla="*/ 20 h 196"/>
              <a:gd name="T12" fmla="*/ 147 w 147"/>
              <a:gd name="T13" fmla="*/ 20 h 196"/>
              <a:gd name="T14" fmla="*/ 147 w 147"/>
              <a:gd name="T15" fmla="*/ 0 h 196"/>
              <a:gd name="T16" fmla="*/ 0 w 147"/>
              <a:gd name="T1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196">
                <a:moveTo>
                  <a:pt x="0" y="0"/>
                </a:moveTo>
                <a:lnTo>
                  <a:pt x="0" y="196"/>
                </a:lnTo>
                <a:lnTo>
                  <a:pt x="109" y="196"/>
                </a:lnTo>
                <a:lnTo>
                  <a:pt x="109" y="176"/>
                </a:lnTo>
                <a:lnTo>
                  <a:pt x="20" y="176"/>
                </a:lnTo>
                <a:lnTo>
                  <a:pt x="20" y="20"/>
                </a:lnTo>
                <a:lnTo>
                  <a:pt x="147" y="20"/>
                </a:lnTo>
                <a:lnTo>
                  <a:pt x="147"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b="1"/>
          </a:p>
        </p:txBody>
      </p:sp>
      <p:sp>
        <p:nvSpPr>
          <p:cNvPr id="63" name="Freeform 9">
            <a:extLst>
              <a:ext uri="{FF2B5EF4-FFF2-40B4-BE49-F238E27FC236}">
                <a16:creationId xmlns:a16="http://schemas.microsoft.com/office/drawing/2014/main" id="{5578B105-77D9-4646-8692-F45D8F181145}"/>
              </a:ext>
            </a:extLst>
          </p:cNvPr>
          <p:cNvSpPr>
            <a:spLocks noEditPoints="1"/>
          </p:cNvSpPr>
          <p:nvPr/>
        </p:nvSpPr>
        <p:spPr bwMode="auto">
          <a:xfrm rot="168091">
            <a:off x="9391012" y="841375"/>
            <a:ext cx="557212" cy="404813"/>
          </a:xfrm>
          <a:custGeom>
            <a:avLst/>
            <a:gdLst>
              <a:gd name="T0" fmla="*/ 10 w 175"/>
              <a:gd name="T1" fmla="*/ 116 h 126"/>
              <a:gd name="T2" fmla="*/ 166 w 175"/>
              <a:gd name="T3" fmla="*/ 116 h 126"/>
              <a:gd name="T4" fmla="*/ 166 w 175"/>
              <a:gd name="T5" fmla="*/ 19 h 126"/>
              <a:gd name="T6" fmla="*/ 156 w 175"/>
              <a:gd name="T7" fmla="*/ 9 h 126"/>
              <a:gd name="T8" fmla="*/ 20 w 175"/>
              <a:gd name="T9" fmla="*/ 9 h 126"/>
              <a:gd name="T10" fmla="*/ 10 w 175"/>
              <a:gd name="T11" fmla="*/ 19 h 126"/>
              <a:gd name="T12" fmla="*/ 10 w 175"/>
              <a:gd name="T13" fmla="*/ 116 h 126"/>
              <a:gd name="T14" fmla="*/ 171 w 175"/>
              <a:gd name="T15" fmla="*/ 126 h 126"/>
              <a:gd name="T16" fmla="*/ 5 w 175"/>
              <a:gd name="T17" fmla="*/ 126 h 126"/>
              <a:gd name="T18" fmla="*/ 0 w 175"/>
              <a:gd name="T19" fmla="*/ 121 h 126"/>
              <a:gd name="T20" fmla="*/ 0 w 175"/>
              <a:gd name="T21" fmla="*/ 19 h 126"/>
              <a:gd name="T22" fmla="*/ 20 w 175"/>
              <a:gd name="T23" fmla="*/ 0 h 126"/>
              <a:gd name="T24" fmla="*/ 156 w 175"/>
              <a:gd name="T25" fmla="*/ 0 h 126"/>
              <a:gd name="T26" fmla="*/ 175 w 175"/>
              <a:gd name="T27" fmla="*/ 19 h 126"/>
              <a:gd name="T28" fmla="*/ 175 w 175"/>
              <a:gd name="T29" fmla="*/ 121 h 126"/>
              <a:gd name="T30" fmla="*/ 171 w 175"/>
              <a:gd name="T31"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5" h="126">
                <a:moveTo>
                  <a:pt x="10" y="116"/>
                </a:moveTo>
                <a:cubicBezTo>
                  <a:pt x="166" y="116"/>
                  <a:pt x="166" y="116"/>
                  <a:pt x="166" y="116"/>
                </a:cubicBezTo>
                <a:cubicBezTo>
                  <a:pt x="166" y="19"/>
                  <a:pt x="166" y="19"/>
                  <a:pt x="166" y="19"/>
                </a:cubicBezTo>
                <a:cubicBezTo>
                  <a:pt x="166" y="14"/>
                  <a:pt x="161" y="9"/>
                  <a:pt x="156" y="9"/>
                </a:cubicBezTo>
                <a:cubicBezTo>
                  <a:pt x="20" y="9"/>
                  <a:pt x="20" y="9"/>
                  <a:pt x="20" y="9"/>
                </a:cubicBezTo>
                <a:cubicBezTo>
                  <a:pt x="15" y="9"/>
                  <a:pt x="10" y="14"/>
                  <a:pt x="10" y="19"/>
                </a:cubicBezTo>
                <a:lnTo>
                  <a:pt x="10" y="116"/>
                </a:lnTo>
                <a:close/>
                <a:moveTo>
                  <a:pt x="171" y="126"/>
                </a:moveTo>
                <a:cubicBezTo>
                  <a:pt x="5" y="126"/>
                  <a:pt x="5" y="126"/>
                  <a:pt x="5" y="126"/>
                </a:cubicBezTo>
                <a:cubicBezTo>
                  <a:pt x="3" y="126"/>
                  <a:pt x="0" y="124"/>
                  <a:pt x="0" y="121"/>
                </a:cubicBezTo>
                <a:cubicBezTo>
                  <a:pt x="0" y="19"/>
                  <a:pt x="0" y="19"/>
                  <a:pt x="0" y="19"/>
                </a:cubicBezTo>
                <a:cubicBezTo>
                  <a:pt x="0" y="8"/>
                  <a:pt x="9" y="0"/>
                  <a:pt x="20" y="0"/>
                </a:cubicBezTo>
                <a:cubicBezTo>
                  <a:pt x="156" y="0"/>
                  <a:pt x="156" y="0"/>
                  <a:pt x="156" y="0"/>
                </a:cubicBezTo>
                <a:cubicBezTo>
                  <a:pt x="167" y="0"/>
                  <a:pt x="175" y="8"/>
                  <a:pt x="175" y="19"/>
                </a:cubicBezTo>
                <a:cubicBezTo>
                  <a:pt x="175" y="121"/>
                  <a:pt x="175" y="121"/>
                  <a:pt x="175" y="121"/>
                </a:cubicBezTo>
                <a:cubicBezTo>
                  <a:pt x="175" y="124"/>
                  <a:pt x="173" y="126"/>
                  <a:pt x="171" y="1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b="1"/>
          </a:p>
        </p:txBody>
      </p:sp>
      <p:sp>
        <p:nvSpPr>
          <p:cNvPr id="64" name="Freeform 10">
            <a:extLst>
              <a:ext uri="{FF2B5EF4-FFF2-40B4-BE49-F238E27FC236}">
                <a16:creationId xmlns:a16="http://schemas.microsoft.com/office/drawing/2014/main" id="{A31A54F7-D7FD-49E0-BF57-5F92C883C3CF}"/>
              </a:ext>
            </a:extLst>
          </p:cNvPr>
          <p:cNvSpPr>
            <a:spLocks/>
          </p:cNvSpPr>
          <p:nvPr/>
        </p:nvSpPr>
        <p:spPr bwMode="auto">
          <a:xfrm rot="168091">
            <a:off x="9919649" y="1028700"/>
            <a:ext cx="76200" cy="207963"/>
          </a:xfrm>
          <a:custGeom>
            <a:avLst/>
            <a:gdLst>
              <a:gd name="T0" fmla="*/ 9 w 24"/>
              <a:gd name="T1" fmla="*/ 65 h 65"/>
              <a:gd name="T2" fmla="*/ 0 w 24"/>
              <a:gd name="T3" fmla="*/ 61 h 65"/>
              <a:gd name="T4" fmla="*/ 14 w 24"/>
              <a:gd name="T5" fmla="*/ 33 h 65"/>
              <a:gd name="T6" fmla="*/ 14 w 24"/>
              <a:gd name="T7" fmla="*/ 10 h 65"/>
              <a:gd name="T8" fmla="*/ 5 w 24"/>
              <a:gd name="T9" fmla="*/ 10 h 65"/>
              <a:gd name="T10" fmla="*/ 5 w 24"/>
              <a:gd name="T11" fmla="*/ 0 h 65"/>
              <a:gd name="T12" fmla="*/ 19 w 24"/>
              <a:gd name="T13" fmla="*/ 0 h 65"/>
              <a:gd name="T14" fmla="*/ 24 w 24"/>
              <a:gd name="T15" fmla="*/ 5 h 65"/>
              <a:gd name="T16" fmla="*/ 24 w 24"/>
              <a:gd name="T17" fmla="*/ 34 h 65"/>
              <a:gd name="T18" fmla="*/ 24 w 24"/>
              <a:gd name="T19" fmla="*/ 36 h 65"/>
              <a:gd name="T20" fmla="*/ 9 w 24"/>
              <a:gd name="T2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65">
                <a:moveTo>
                  <a:pt x="9" y="65"/>
                </a:moveTo>
                <a:cubicBezTo>
                  <a:pt x="0" y="61"/>
                  <a:pt x="0" y="61"/>
                  <a:pt x="0" y="61"/>
                </a:cubicBezTo>
                <a:cubicBezTo>
                  <a:pt x="14" y="33"/>
                  <a:pt x="14" y="33"/>
                  <a:pt x="14" y="33"/>
                </a:cubicBezTo>
                <a:cubicBezTo>
                  <a:pt x="14" y="10"/>
                  <a:pt x="14" y="10"/>
                  <a:pt x="14" y="10"/>
                </a:cubicBezTo>
                <a:cubicBezTo>
                  <a:pt x="5" y="10"/>
                  <a:pt x="5" y="10"/>
                  <a:pt x="5" y="10"/>
                </a:cubicBezTo>
                <a:cubicBezTo>
                  <a:pt x="5" y="0"/>
                  <a:pt x="5" y="0"/>
                  <a:pt x="5" y="0"/>
                </a:cubicBezTo>
                <a:cubicBezTo>
                  <a:pt x="19" y="0"/>
                  <a:pt x="19" y="0"/>
                  <a:pt x="19" y="0"/>
                </a:cubicBezTo>
                <a:cubicBezTo>
                  <a:pt x="22" y="0"/>
                  <a:pt x="24" y="2"/>
                  <a:pt x="24" y="5"/>
                </a:cubicBezTo>
                <a:cubicBezTo>
                  <a:pt x="24" y="34"/>
                  <a:pt x="24" y="34"/>
                  <a:pt x="24" y="34"/>
                </a:cubicBezTo>
                <a:cubicBezTo>
                  <a:pt x="24" y="35"/>
                  <a:pt x="24" y="36"/>
                  <a:pt x="24" y="36"/>
                </a:cubicBezTo>
                <a:lnTo>
                  <a:pt x="9"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b="1"/>
          </a:p>
        </p:txBody>
      </p:sp>
      <p:sp>
        <p:nvSpPr>
          <p:cNvPr id="65" name="Freeform 11">
            <a:extLst>
              <a:ext uri="{FF2B5EF4-FFF2-40B4-BE49-F238E27FC236}">
                <a16:creationId xmlns:a16="http://schemas.microsoft.com/office/drawing/2014/main" id="{EC9BAC79-CB47-488D-BC69-30F44CB771E2}"/>
              </a:ext>
            </a:extLst>
          </p:cNvPr>
          <p:cNvSpPr>
            <a:spLocks/>
          </p:cNvSpPr>
          <p:nvPr/>
        </p:nvSpPr>
        <p:spPr bwMode="auto">
          <a:xfrm rot="168091">
            <a:off x="9346562" y="1028700"/>
            <a:ext cx="76200" cy="207963"/>
          </a:xfrm>
          <a:custGeom>
            <a:avLst/>
            <a:gdLst>
              <a:gd name="T0" fmla="*/ 15 w 24"/>
              <a:gd name="T1" fmla="*/ 65 h 65"/>
              <a:gd name="T2" fmla="*/ 0 w 24"/>
              <a:gd name="T3" fmla="*/ 36 h 65"/>
              <a:gd name="T4" fmla="*/ 0 w 24"/>
              <a:gd name="T5" fmla="*/ 34 h 65"/>
              <a:gd name="T6" fmla="*/ 0 w 24"/>
              <a:gd name="T7" fmla="*/ 5 h 65"/>
              <a:gd name="T8" fmla="*/ 5 w 24"/>
              <a:gd name="T9" fmla="*/ 0 h 65"/>
              <a:gd name="T10" fmla="*/ 19 w 24"/>
              <a:gd name="T11" fmla="*/ 0 h 65"/>
              <a:gd name="T12" fmla="*/ 19 w 24"/>
              <a:gd name="T13" fmla="*/ 10 h 65"/>
              <a:gd name="T14" fmla="*/ 10 w 24"/>
              <a:gd name="T15" fmla="*/ 10 h 65"/>
              <a:gd name="T16" fmla="*/ 10 w 24"/>
              <a:gd name="T17" fmla="*/ 33 h 65"/>
              <a:gd name="T18" fmla="*/ 24 w 24"/>
              <a:gd name="T19" fmla="*/ 61 h 65"/>
              <a:gd name="T20" fmla="*/ 15 w 24"/>
              <a:gd name="T2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65">
                <a:moveTo>
                  <a:pt x="15" y="65"/>
                </a:moveTo>
                <a:cubicBezTo>
                  <a:pt x="0" y="36"/>
                  <a:pt x="0" y="36"/>
                  <a:pt x="0" y="36"/>
                </a:cubicBezTo>
                <a:cubicBezTo>
                  <a:pt x="0" y="36"/>
                  <a:pt x="0" y="35"/>
                  <a:pt x="0" y="34"/>
                </a:cubicBezTo>
                <a:cubicBezTo>
                  <a:pt x="0" y="5"/>
                  <a:pt x="0" y="5"/>
                  <a:pt x="0" y="5"/>
                </a:cubicBezTo>
                <a:cubicBezTo>
                  <a:pt x="0" y="2"/>
                  <a:pt x="2" y="0"/>
                  <a:pt x="5" y="0"/>
                </a:cubicBezTo>
                <a:cubicBezTo>
                  <a:pt x="19" y="0"/>
                  <a:pt x="19" y="0"/>
                  <a:pt x="19" y="0"/>
                </a:cubicBezTo>
                <a:cubicBezTo>
                  <a:pt x="19" y="10"/>
                  <a:pt x="19" y="10"/>
                  <a:pt x="19" y="10"/>
                </a:cubicBezTo>
                <a:cubicBezTo>
                  <a:pt x="10" y="10"/>
                  <a:pt x="10" y="10"/>
                  <a:pt x="10" y="10"/>
                </a:cubicBezTo>
                <a:cubicBezTo>
                  <a:pt x="10" y="33"/>
                  <a:pt x="10" y="33"/>
                  <a:pt x="10" y="33"/>
                </a:cubicBezTo>
                <a:cubicBezTo>
                  <a:pt x="24" y="61"/>
                  <a:pt x="24" y="61"/>
                  <a:pt x="24" y="61"/>
                </a:cubicBezTo>
                <a:lnTo>
                  <a:pt x="15"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b="1"/>
          </a:p>
        </p:txBody>
      </p:sp>
      <p:sp>
        <p:nvSpPr>
          <p:cNvPr id="66" name="Freeform 12">
            <a:extLst>
              <a:ext uri="{FF2B5EF4-FFF2-40B4-BE49-F238E27FC236}">
                <a16:creationId xmlns:a16="http://schemas.microsoft.com/office/drawing/2014/main" id="{9AC138DE-7115-462F-BFD1-36619DE80BC4}"/>
              </a:ext>
            </a:extLst>
          </p:cNvPr>
          <p:cNvSpPr>
            <a:spLocks noEditPoints="1"/>
          </p:cNvSpPr>
          <p:nvPr/>
        </p:nvSpPr>
        <p:spPr bwMode="auto">
          <a:xfrm rot="168091">
            <a:off x="9610087" y="979488"/>
            <a:ext cx="120650" cy="125413"/>
          </a:xfrm>
          <a:custGeom>
            <a:avLst/>
            <a:gdLst>
              <a:gd name="T0" fmla="*/ 19 w 38"/>
              <a:gd name="T1" fmla="*/ 10 h 39"/>
              <a:gd name="T2" fmla="*/ 9 w 38"/>
              <a:gd name="T3" fmla="*/ 20 h 39"/>
              <a:gd name="T4" fmla="*/ 19 w 38"/>
              <a:gd name="T5" fmla="*/ 30 h 39"/>
              <a:gd name="T6" fmla="*/ 29 w 38"/>
              <a:gd name="T7" fmla="*/ 20 h 39"/>
              <a:gd name="T8" fmla="*/ 19 w 38"/>
              <a:gd name="T9" fmla="*/ 10 h 39"/>
              <a:gd name="T10" fmla="*/ 19 w 38"/>
              <a:gd name="T11" fmla="*/ 39 h 39"/>
              <a:gd name="T12" fmla="*/ 0 w 38"/>
              <a:gd name="T13" fmla="*/ 20 h 39"/>
              <a:gd name="T14" fmla="*/ 19 w 38"/>
              <a:gd name="T15" fmla="*/ 0 h 39"/>
              <a:gd name="T16" fmla="*/ 38 w 38"/>
              <a:gd name="T17" fmla="*/ 20 h 39"/>
              <a:gd name="T18" fmla="*/ 19 w 38"/>
              <a:gd name="T19"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9">
                <a:moveTo>
                  <a:pt x="19" y="10"/>
                </a:moveTo>
                <a:cubicBezTo>
                  <a:pt x="14" y="10"/>
                  <a:pt x="9" y="14"/>
                  <a:pt x="9" y="20"/>
                </a:cubicBezTo>
                <a:cubicBezTo>
                  <a:pt x="9" y="25"/>
                  <a:pt x="14" y="30"/>
                  <a:pt x="19" y="30"/>
                </a:cubicBezTo>
                <a:cubicBezTo>
                  <a:pt x="24" y="30"/>
                  <a:pt x="29" y="25"/>
                  <a:pt x="29" y="20"/>
                </a:cubicBezTo>
                <a:cubicBezTo>
                  <a:pt x="29" y="14"/>
                  <a:pt x="24" y="10"/>
                  <a:pt x="19" y="10"/>
                </a:cubicBezTo>
                <a:moveTo>
                  <a:pt x="19" y="39"/>
                </a:moveTo>
                <a:cubicBezTo>
                  <a:pt x="8" y="39"/>
                  <a:pt x="0" y="31"/>
                  <a:pt x="0" y="20"/>
                </a:cubicBezTo>
                <a:cubicBezTo>
                  <a:pt x="0" y="9"/>
                  <a:pt x="8" y="0"/>
                  <a:pt x="19" y="0"/>
                </a:cubicBezTo>
                <a:cubicBezTo>
                  <a:pt x="30" y="0"/>
                  <a:pt x="38" y="9"/>
                  <a:pt x="38" y="20"/>
                </a:cubicBezTo>
                <a:cubicBezTo>
                  <a:pt x="38" y="31"/>
                  <a:pt x="30" y="39"/>
                  <a:pt x="19" y="3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b="1"/>
          </a:p>
        </p:txBody>
      </p:sp>
      <p:sp>
        <p:nvSpPr>
          <p:cNvPr id="67" name="Freeform 13">
            <a:extLst>
              <a:ext uri="{FF2B5EF4-FFF2-40B4-BE49-F238E27FC236}">
                <a16:creationId xmlns:a16="http://schemas.microsoft.com/office/drawing/2014/main" id="{917B29F2-FFF2-45B2-898E-7568A4E0385A}"/>
              </a:ext>
            </a:extLst>
          </p:cNvPr>
          <p:cNvSpPr>
            <a:spLocks/>
          </p:cNvSpPr>
          <p:nvPr/>
        </p:nvSpPr>
        <p:spPr bwMode="auto">
          <a:xfrm rot="168091">
            <a:off x="9314812" y="703263"/>
            <a:ext cx="241300" cy="247650"/>
          </a:xfrm>
          <a:custGeom>
            <a:avLst/>
            <a:gdLst>
              <a:gd name="T0" fmla="*/ 10 w 76"/>
              <a:gd name="T1" fmla="*/ 77 h 77"/>
              <a:gd name="T2" fmla="*/ 0 w 76"/>
              <a:gd name="T3" fmla="*/ 77 h 77"/>
              <a:gd name="T4" fmla="*/ 0 w 76"/>
              <a:gd name="T5" fmla="*/ 67 h 77"/>
              <a:gd name="T6" fmla="*/ 45 w 76"/>
              <a:gd name="T7" fmla="*/ 11 h 77"/>
              <a:gd name="T8" fmla="*/ 71 w 76"/>
              <a:gd name="T9" fmla="*/ 0 h 77"/>
              <a:gd name="T10" fmla="*/ 76 w 76"/>
              <a:gd name="T11" fmla="*/ 8 h 77"/>
              <a:gd name="T12" fmla="*/ 48 w 76"/>
              <a:gd name="T13" fmla="*/ 20 h 77"/>
              <a:gd name="T14" fmla="*/ 10 w 76"/>
              <a:gd name="T15" fmla="*/ 67 h 77"/>
              <a:gd name="T16" fmla="*/ 10 w 76"/>
              <a:gd name="T17"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7">
                <a:moveTo>
                  <a:pt x="10" y="77"/>
                </a:moveTo>
                <a:cubicBezTo>
                  <a:pt x="0" y="77"/>
                  <a:pt x="0" y="77"/>
                  <a:pt x="0" y="77"/>
                </a:cubicBezTo>
                <a:cubicBezTo>
                  <a:pt x="0" y="67"/>
                  <a:pt x="0" y="67"/>
                  <a:pt x="0" y="67"/>
                </a:cubicBezTo>
                <a:cubicBezTo>
                  <a:pt x="0" y="28"/>
                  <a:pt x="22" y="20"/>
                  <a:pt x="45" y="11"/>
                </a:cubicBezTo>
                <a:cubicBezTo>
                  <a:pt x="53" y="8"/>
                  <a:pt x="62" y="5"/>
                  <a:pt x="71" y="0"/>
                </a:cubicBezTo>
                <a:cubicBezTo>
                  <a:pt x="76" y="8"/>
                  <a:pt x="76" y="8"/>
                  <a:pt x="76" y="8"/>
                </a:cubicBezTo>
                <a:cubicBezTo>
                  <a:pt x="66" y="13"/>
                  <a:pt x="57" y="17"/>
                  <a:pt x="48" y="20"/>
                </a:cubicBezTo>
                <a:cubicBezTo>
                  <a:pt x="25" y="29"/>
                  <a:pt x="10" y="35"/>
                  <a:pt x="10" y="67"/>
                </a:cubicBezTo>
                <a:lnTo>
                  <a:pt x="10"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68" name="Freeform 14">
            <a:extLst>
              <a:ext uri="{FF2B5EF4-FFF2-40B4-BE49-F238E27FC236}">
                <a16:creationId xmlns:a16="http://schemas.microsoft.com/office/drawing/2014/main" id="{B91C6B74-16C0-464A-90AF-E66464A57881}"/>
              </a:ext>
            </a:extLst>
          </p:cNvPr>
          <p:cNvSpPr>
            <a:spLocks/>
          </p:cNvSpPr>
          <p:nvPr/>
        </p:nvSpPr>
        <p:spPr bwMode="auto">
          <a:xfrm rot="168091">
            <a:off x="9784712" y="703263"/>
            <a:ext cx="242887" cy="247650"/>
          </a:xfrm>
          <a:custGeom>
            <a:avLst/>
            <a:gdLst>
              <a:gd name="T0" fmla="*/ 76 w 76"/>
              <a:gd name="T1" fmla="*/ 77 h 77"/>
              <a:gd name="T2" fmla="*/ 66 w 76"/>
              <a:gd name="T3" fmla="*/ 77 h 77"/>
              <a:gd name="T4" fmla="*/ 66 w 76"/>
              <a:gd name="T5" fmla="*/ 62 h 77"/>
              <a:gd name="T6" fmla="*/ 31 w 76"/>
              <a:gd name="T7" fmla="*/ 20 h 77"/>
              <a:gd name="T8" fmla="*/ 0 w 76"/>
              <a:gd name="T9" fmla="*/ 8 h 77"/>
              <a:gd name="T10" fmla="*/ 5 w 76"/>
              <a:gd name="T11" fmla="*/ 0 h 77"/>
              <a:gd name="T12" fmla="*/ 34 w 76"/>
              <a:gd name="T13" fmla="*/ 11 h 77"/>
              <a:gd name="T14" fmla="*/ 76 w 76"/>
              <a:gd name="T15" fmla="*/ 62 h 77"/>
              <a:gd name="T16" fmla="*/ 76 w 76"/>
              <a:gd name="T17"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7">
                <a:moveTo>
                  <a:pt x="76" y="77"/>
                </a:moveTo>
                <a:cubicBezTo>
                  <a:pt x="66" y="77"/>
                  <a:pt x="66" y="77"/>
                  <a:pt x="66" y="77"/>
                </a:cubicBezTo>
                <a:cubicBezTo>
                  <a:pt x="66" y="62"/>
                  <a:pt x="66" y="62"/>
                  <a:pt x="66" y="62"/>
                </a:cubicBezTo>
                <a:cubicBezTo>
                  <a:pt x="66" y="31"/>
                  <a:pt x="53" y="27"/>
                  <a:pt x="31" y="20"/>
                </a:cubicBezTo>
                <a:cubicBezTo>
                  <a:pt x="22" y="17"/>
                  <a:pt x="11" y="14"/>
                  <a:pt x="0" y="8"/>
                </a:cubicBezTo>
                <a:cubicBezTo>
                  <a:pt x="5" y="0"/>
                  <a:pt x="5" y="0"/>
                  <a:pt x="5" y="0"/>
                </a:cubicBezTo>
                <a:cubicBezTo>
                  <a:pt x="15" y="5"/>
                  <a:pt x="25" y="8"/>
                  <a:pt x="34" y="11"/>
                </a:cubicBezTo>
                <a:cubicBezTo>
                  <a:pt x="55" y="18"/>
                  <a:pt x="76" y="24"/>
                  <a:pt x="76" y="62"/>
                </a:cubicBezTo>
                <a:lnTo>
                  <a:pt x="76"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69" name="Freeform 15">
            <a:extLst>
              <a:ext uri="{FF2B5EF4-FFF2-40B4-BE49-F238E27FC236}">
                <a16:creationId xmlns:a16="http://schemas.microsoft.com/office/drawing/2014/main" id="{5CB3B377-5B21-457F-9523-676EFD343A60}"/>
              </a:ext>
            </a:extLst>
          </p:cNvPr>
          <p:cNvSpPr>
            <a:spLocks noEditPoints="1"/>
          </p:cNvSpPr>
          <p:nvPr/>
        </p:nvSpPr>
        <p:spPr bwMode="auto">
          <a:xfrm rot="168091">
            <a:off x="9527537" y="652463"/>
            <a:ext cx="285750" cy="144463"/>
          </a:xfrm>
          <a:custGeom>
            <a:avLst/>
            <a:gdLst>
              <a:gd name="T0" fmla="*/ 90 w 180"/>
              <a:gd name="T1" fmla="*/ 48 h 91"/>
              <a:gd name="T2" fmla="*/ 126 w 180"/>
              <a:gd name="T3" fmla="*/ 67 h 91"/>
              <a:gd name="T4" fmla="*/ 156 w 180"/>
              <a:gd name="T5" fmla="*/ 38 h 91"/>
              <a:gd name="T6" fmla="*/ 144 w 180"/>
              <a:gd name="T7" fmla="*/ 20 h 91"/>
              <a:gd name="T8" fmla="*/ 90 w 180"/>
              <a:gd name="T9" fmla="*/ 30 h 91"/>
              <a:gd name="T10" fmla="*/ 36 w 180"/>
              <a:gd name="T11" fmla="*/ 20 h 91"/>
              <a:gd name="T12" fmla="*/ 24 w 180"/>
              <a:gd name="T13" fmla="*/ 38 h 91"/>
              <a:gd name="T14" fmla="*/ 54 w 180"/>
              <a:gd name="T15" fmla="*/ 67 h 91"/>
              <a:gd name="T16" fmla="*/ 90 w 180"/>
              <a:gd name="T17" fmla="*/ 48 h 91"/>
              <a:gd name="T18" fmla="*/ 130 w 180"/>
              <a:gd name="T19" fmla="*/ 91 h 91"/>
              <a:gd name="T20" fmla="*/ 90 w 180"/>
              <a:gd name="T21" fmla="*/ 71 h 91"/>
              <a:gd name="T22" fmla="*/ 50 w 180"/>
              <a:gd name="T23" fmla="*/ 91 h 91"/>
              <a:gd name="T24" fmla="*/ 0 w 180"/>
              <a:gd name="T25" fmla="*/ 40 h 91"/>
              <a:gd name="T26" fmla="*/ 28 w 180"/>
              <a:gd name="T27" fmla="*/ 0 h 91"/>
              <a:gd name="T28" fmla="*/ 90 w 180"/>
              <a:gd name="T29" fmla="*/ 10 h 91"/>
              <a:gd name="T30" fmla="*/ 152 w 180"/>
              <a:gd name="T31" fmla="*/ 0 h 91"/>
              <a:gd name="T32" fmla="*/ 180 w 180"/>
              <a:gd name="T33" fmla="*/ 40 h 91"/>
              <a:gd name="T34" fmla="*/ 130 w 180"/>
              <a:gd name="T35"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 h="91">
                <a:moveTo>
                  <a:pt x="90" y="48"/>
                </a:moveTo>
                <a:lnTo>
                  <a:pt x="126" y="67"/>
                </a:lnTo>
                <a:lnTo>
                  <a:pt x="156" y="38"/>
                </a:lnTo>
                <a:lnTo>
                  <a:pt x="144" y="20"/>
                </a:lnTo>
                <a:lnTo>
                  <a:pt x="90" y="30"/>
                </a:lnTo>
                <a:lnTo>
                  <a:pt x="36" y="20"/>
                </a:lnTo>
                <a:lnTo>
                  <a:pt x="24" y="38"/>
                </a:lnTo>
                <a:lnTo>
                  <a:pt x="54" y="67"/>
                </a:lnTo>
                <a:lnTo>
                  <a:pt x="90" y="48"/>
                </a:lnTo>
                <a:close/>
                <a:moveTo>
                  <a:pt x="130" y="91"/>
                </a:moveTo>
                <a:lnTo>
                  <a:pt x="90" y="71"/>
                </a:lnTo>
                <a:lnTo>
                  <a:pt x="50" y="91"/>
                </a:lnTo>
                <a:lnTo>
                  <a:pt x="0" y="40"/>
                </a:lnTo>
                <a:lnTo>
                  <a:pt x="28" y="0"/>
                </a:lnTo>
                <a:lnTo>
                  <a:pt x="90" y="10"/>
                </a:lnTo>
                <a:lnTo>
                  <a:pt x="152" y="0"/>
                </a:lnTo>
                <a:lnTo>
                  <a:pt x="180" y="40"/>
                </a:lnTo>
                <a:lnTo>
                  <a:pt x="130" y="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0" name="Rectangle 16">
            <a:extLst>
              <a:ext uri="{FF2B5EF4-FFF2-40B4-BE49-F238E27FC236}">
                <a16:creationId xmlns:a16="http://schemas.microsoft.com/office/drawing/2014/main" id="{1241C656-53B3-4438-9380-A8B6A87D8832}"/>
              </a:ext>
            </a:extLst>
          </p:cNvPr>
          <p:cNvSpPr>
            <a:spLocks noChangeArrowheads="1"/>
          </p:cNvSpPr>
          <p:nvPr/>
        </p:nvSpPr>
        <p:spPr bwMode="auto">
          <a:xfrm rot="168091">
            <a:off x="9730737" y="608013"/>
            <a:ext cx="31750" cy="60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1" name="Rectangle 17">
            <a:extLst>
              <a:ext uri="{FF2B5EF4-FFF2-40B4-BE49-F238E27FC236}">
                <a16:creationId xmlns:a16="http://schemas.microsoft.com/office/drawing/2014/main" id="{E88C5FFB-266F-4D46-9819-383E1CF81DBA}"/>
              </a:ext>
            </a:extLst>
          </p:cNvPr>
          <p:cNvSpPr>
            <a:spLocks noChangeArrowheads="1"/>
          </p:cNvSpPr>
          <p:nvPr/>
        </p:nvSpPr>
        <p:spPr bwMode="auto">
          <a:xfrm rot="168091">
            <a:off x="9578337" y="608013"/>
            <a:ext cx="31750" cy="60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2" name="Freeform 18">
            <a:extLst>
              <a:ext uri="{FF2B5EF4-FFF2-40B4-BE49-F238E27FC236}">
                <a16:creationId xmlns:a16="http://schemas.microsoft.com/office/drawing/2014/main" id="{ABE8C5A9-28B9-4F8A-8A6C-00C5932FEC1B}"/>
              </a:ext>
            </a:extLst>
          </p:cNvPr>
          <p:cNvSpPr>
            <a:spLocks/>
          </p:cNvSpPr>
          <p:nvPr/>
        </p:nvSpPr>
        <p:spPr bwMode="auto">
          <a:xfrm rot="168091">
            <a:off x="9514837" y="404813"/>
            <a:ext cx="311150" cy="231775"/>
          </a:xfrm>
          <a:custGeom>
            <a:avLst/>
            <a:gdLst>
              <a:gd name="T0" fmla="*/ 49 w 98"/>
              <a:gd name="T1" fmla="*/ 72 h 72"/>
              <a:gd name="T2" fmla="*/ 23 w 98"/>
              <a:gd name="T3" fmla="*/ 67 h 72"/>
              <a:gd name="T4" fmla="*/ 22 w 98"/>
              <a:gd name="T5" fmla="*/ 67 h 72"/>
              <a:gd name="T6" fmla="*/ 0 w 98"/>
              <a:gd name="T7" fmla="*/ 20 h 72"/>
              <a:gd name="T8" fmla="*/ 0 w 98"/>
              <a:gd name="T9" fmla="*/ 19 h 72"/>
              <a:gd name="T10" fmla="*/ 0 w 98"/>
              <a:gd name="T11" fmla="*/ 0 h 72"/>
              <a:gd name="T12" fmla="*/ 10 w 98"/>
              <a:gd name="T13" fmla="*/ 0 h 72"/>
              <a:gd name="T14" fmla="*/ 10 w 98"/>
              <a:gd name="T15" fmla="*/ 19 h 72"/>
              <a:gd name="T16" fmla="*/ 27 w 98"/>
              <a:gd name="T17" fmla="*/ 59 h 72"/>
              <a:gd name="T18" fmla="*/ 49 w 98"/>
              <a:gd name="T19" fmla="*/ 63 h 72"/>
              <a:gd name="T20" fmla="*/ 71 w 98"/>
              <a:gd name="T21" fmla="*/ 59 h 72"/>
              <a:gd name="T22" fmla="*/ 88 w 98"/>
              <a:gd name="T23" fmla="*/ 19 h 72"/>
              <a:gd name="T24" fmla="*/ 88 w 98"/>
              <a:gd name="T25" fmla="*/ 0 h 72"/>
              <a:gd name="T26" fmla="*/ 98 w 98"/>
              <a:gd name="T27" fmla="*/ 0 h 72"/>
              <a:gd name="T28" fmla="*/ 98 w 98"/>
              <a:gd name="T29" fmla="*/ 20 h 72"/>
              <a:gd name="T30" fmla="*/ 76 w 98"/>
              <a:gd name="T31" fmla="*/ 67 h 72"/>
              <a:gd name="T32" fmla="*/ 75 w 98"/>
              <a:gd name="T33" fmla="*/ 67 h 72"/>
              <a:gd name="T34" fmla="*/ 49 w 98"/>
              <a:gd name="T3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 h="72">
                <a:moveTo>
                  <a:pt x="49" y="72"/>
                </a:moveTo>
                <a:cubicBezTo>
                  <a:pt x="48" y="72"/>
                  <a:pt x="33" y="72"/>
                  <a:pt x="23" y="67"/>
                </a:cubicBezTo>
                <a:cubicBezTo>
                  <a:pt x="22" y="67"/>
                  <a:pt x="22" y="67"/>
                  <a:pt x="22" y="67"/>
                </a:cubicBezTo>
                <a:cubicBezTo>
                  <a:pt x="21" y="66"/>
                  <a:pt x="6" y="55"/>
                  <a:pt x="0" y="20"/>
                </a:cubicBezTo>
                <a:cubicBezTo>
                  <a:pt x="0" y="19"/>
                  <a:pt x="0" y="19"/>
                  <a:pt x="0" y="19"/>
                </a:cubicBezTo>
                <a:cubicBezTo>
                  <a:pt x="0" y="0"/>
                  <a:pt x="0" y="0"/>
                  <a:pt x="0" y="0"/>
                </a:cubicBezTo>
                <a:cubicBezTo>
                  <a:pt x="10" y="0"/>
                  <a:pt x="10" y="0"/>
                  <a:pt x="10" y="0"/>
                </a:cubicBezTo>
                <a:cubicBezTo>
                  <a:pt x="10" y="19"/>
                  <a:pt x="10" y="19"/>
                  <a:pt x="10" y="19"/>
                </a:cubicBezTo>
                <a:cubicBezTo>
                  <a:pt x="14" y="47"/>
                  <a:pt x="26" y="57"/>
                  <a:pt x="27" y="59"/>
                </a:cubicBezTo>
                <a:cubicBezTo>
                  <a:pt x="36" y="63"/>
                  <a:pt x="49" y="63"/>
                  <a:pt x="49" y="63"/>
                </a:cubicBezTo>
                <a:cubicBezTo>
                  <a:pt x="49" y="63"/>
                  <a:pt x="62" y="63"/>
                  <a:pt x="71" y="59"/>
                </a:cubicBezTo>
                <a:cubicBezTo>
                  <a:pt x="72" y="57"/>
                  <a:pt x="84" y="47"/>
                  <a:pt x="88" y="19"/>
                </a:cubicBezTo>
                <a:cubicBezTo>
                  <a:pt x="88" y="0"/>
                  <a:pt x="88" y="0"/>
                  <a:pt x="88" y="0"/>
                </a:cubicBezTo>
                <a:cubicBezTo>
                  <a:pt x="98" y="0"/>
                  <a:pt x="98" y="0"/>
                  <a:pt x="98" y="0"/>
                </a:cubicBezTo>
                <a:cubicBezTo>
                  <a:pt x="98" y="20"/>
                  <a:pt x="98" y="20"/>
                  <a:pt x="98" y="20"/>
                </a:cubicBezTo>
                <a:cubicBezTo>
                  <a:pt x="92" y="55"/>
                  <a:pt x="77" y="66"/>
                  <a:pt x="76" y="67"/>
                </a:cubicBezTo>
                <a:cubicBezTo>
                  <a:pt x="75" y="67"/>
                  <a:pt x="75" y="67"/>
                  <a:pt x="75" y="67"/>
                </a:cubicBezTo>
                <a:cubicBezTo>
                  <a:pt x="65" y="72"/>
                  <a:pt x="50" y="72"/>
                  <a:pt x="49" y="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3" name="Freeform 19">
            <a:extLst>
              <a:ext uri="{FF2B5EF4-FFF2-40B4-BE49-F238E27FC236}">
                <a16:creationId xmlns:a16="http://schemas.microsoft.com/office/drawing/2014/main" id="{EA2EF477-758D-40F3-8723-A32B7E4CB878}"/>
              </a:ext>
            </a:extLst>
          </p:cNvPr>
          <p:cNvSpPr>
            <a:spLocks/>
          </p:cNvSpPr>
          <p:nvPr/>
        </p:nvSpPr>
        <p:spPr bwMode="auto">
          <a:xfrm rot="168091">
            <a:off x="9514837" y="247650"/>
            <a:ext cx="311150" cy="157163"/>
          </a:xfrm>
          <a:custGeom>
            <a:avLst/>
            <a:gdLst>
              <a:gd name="T0" fmla="*/ 98 w 98"/>
              <a:gd name="T1" fmla="*/ 49 h 49"/>
              <a:gd name="T2" fmla="*/ 88 w 98"/>
              <a:gd name="T3" fmla="*/ 49 h 49"/>
              <a:gd name="T4" fmla="*/ 49 w 98"/>
              <a:gd name="T5" fmla="*/ 10 h 49"/>
              <a:gd name="T6" fmla="*/ 10 w 98"/>
              <a:gd name="T7" fmla="*/ 49 h 49"/>
              <a:gd name="T8" fmla="*/ 0 w 98"/>
              <a:gd name="T9" fmla="*/ 49 h 49"/>
              <a:gd name="T10" fmla="*/ 49 w 98"/>
              <a:gd name="T11" fmla="*/ 0 h 49"/>
              <a:gd name="T12" fmla="*/ 98 w 98"/>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98" h="49">
                <a:moveTo>
                  <a:pt x="98" y="49"/>
                </a:moveTo>
                <a:cubicBezTo>
                  <a:pt x="88" y="49"/>
                  <a:pt x="88" y="49"/>
                  <a:pt x="88" y="49"/>
                </a:cubicBezTo>
                <a:cubicBezTo>
                  <a:pt x="88" y="22"/>
                  <a:pt x="76" y="10"/>
                  <a:pt x="49" y="10"/>
                </a:cubicBezTo>
                <a:cubicBezTo>
                  <a:pt x="22" y="10"/>
                  <a:pt x="10" y="22"/>
                  <a:pt x="10" y="49"/>
                </a:cubicBezTo>
                <a:cubicBezTo>
                  <a:pt x="0" y="49"/>
                  <a:pt x="0" y="49"/>
                  <a:pt x="0" y="49"/>
                </a:cubicBezTo>
                <a:cubicBezTo>
                  <a:pt x="0" y="16"/>
                  <a:pt x="17" y="0"/>
                  <a:pt x="49" y="0"/>
                </a:cubicBezTo>
                <a:cubicBezTo>
                  <a:pt x="81" y="0"/>
                  <a:pt x="98" y="16"/>
                  <a:pt x="98" y="4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4" name="Freeform 20">
            <a:extLst>
              <a:ext uri="{FF2B5EF4-FFF2-40B4-BE49-F238E27FC236}">
                <a16:creationId xmlns:a16="http://schemas.microsoft.com/office/drawing/2014/main" id="{08669A05-2EBD-461E-9284-6BA34A051B4E}"/>
              </a:ext>
            </a:extLst>
          </p:cNvPr>
          <p:cNvSpPr>
            <a:spLocks/>
          </p:cNvSpPr>
          <p:nvPr/>
        </p:nvSpPr>
        <p:spPr bwMode="auto">
          <a:xfrm rot="168091">
            <a:off x="9524362" y="354013"/>
            <a:ext cx="292100" cy="100013"/>
          </a:xfrm>
          <a:custGeom>
            <a:avLst/>
            <a:gdLst>
              <a:gd name="T0" fmla="*/ 142 w 184"/>
              <a:gd name="T1" fmla="*/ 63 h 63"/>
              <a:gd name="T2" fmla="*/ 44 w 184"/>
              <a:gd name="T3" fmla="*/ 22 h 63"/>
              <a:gd name="T4" fmla="*/ 8 w 184"/>
              <a:gd name="T5" fmla="*/ 40 h 63"/>
              <a:gd name="T6" fmla="*/ 0 w 184"/>
              <a:gd name="T7" fmla="*/ 22 h 63"/>
              <a:gd name="T8" fmla="*/ 42 w 184"/>
              <a:gd name="T9" fmla="*/ 0 h 63"/>
              <a:gd name="T10" fmla="*/ 140 w 184"/>
              <a:gd name="T11" fmla="*/ 40 h 63"/>
              <a:gd name="T12" fmla="*/ 176 w 184"/>
              <a:gd name="T13" fmla="*/ 22 h 63"/>
              <a:gd name="T14" fmla="*/ 184 w 184"/>
              <a:gd name="T15" fmla="*/ 40 h 63"/>
              <a:gd name="T16" fmla="*/ 142 w 184"/>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63">
                <a:moveTo>
                  <a:pt x="142" y="63"/>
                </a:moveTo>
                <a:lnTo>
                  <a:pt x="44" y="22"/>
                </a:lnTo>
                <a:lnTo>
                  <a:pt x="8" y="40"/>
                </a:lnTo>
                <a:lnTo>
                  <a:pt x="0" y="22"/>
                </a:lnTo>
                <a:lnTo>
                  <a:pt x="42" y="0"/>
                </a:lnTo>
                <a:lnTo>
                  <a:pt x="140" y="40"/>
                </a:lnTo>
                <a:lnTo>
                  <a:pt x="176" y="22"/>
                </a:lnTo>
                <a:lnTo>
                  <a:pt x="184" y="40"/>
                </a:lnTo>
                <a:lnTo>
                  <a:pt x="142"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5" name="Freeform 21">
            <a:extLst>
              <a:ext uri="{FF2B5EF4-FFF2-40B4-BE49-F238E27FC236}">
                <a16:creationId xmlns:a16="http://schemas.microsoft.com/office/drawing/2014/main" id="{2FD20BAC-5629-4B84-B580-2D7EC863A242}"/>
              </a:ext>
            </a:extLst>
          </p:cNvPr>
          <p:cNvSpPr>
            <a:spLocks/>
          </p:cNvSpPr>
          <p:nvPr/>
        </p:nvSpPr>
        <p:spPr bwMode="auto">
          <a:xfrm rot="168091">
            <a:off x="5634987" y="1152525"/>
            <a:ext cx="339725" cy="93663"/>
          </a:xfrm>
          <a:custGeom>
            <a:avLst/>
            <a:gdLst>
              <a:gd name="T0" fmla="*/ 0 w 214"/>
              <a:gd name="T1" fmla="*/ 0 h 59"/>
              <a:gd name="T2" fmla="*/ 0 w 214"/>
              <a:gd name="T3" fmla="*/ 59 h 59"/>
              <a:gd name="T4" fmla="*/ 20 w 214"/>
              <a:gd name="T5" fmla="*/ 59 h 59"/>
              <a:gd name="T6" fmla="*/ 20 w 214"/>
              <a:gd name="T7" fmla="*/ 21 h 59"/>
              <a:gd name="T8" fmla="*/ 196 w 214"/>
              <a:gd name="T9" fmla="*/ 21 h 59"/>
              <a:gd name="T10" fmla="*/ 196 w 214"/>
              <a:gd name="T11" fmla="*/ 59 h 59"/>
              <a:gd name="T12" fmla="*/ 214 w 214"/>
              <a:gd name="T13" fmla="*/ 59 h 59"/>
              <a:gd name="T14" fmla="*/ 214 w 214"/>
              <a:gd name="T15" fmla="*/ 0 h 59"/>
              <a:gd name="T16" fmla="*/ 0 w 214"/>
              <a:gd name="T1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4" h="59">
                <a:moveTo>
                  <a:pt x="0" y="0"/>
                </a:moveTo>
                <a:lnTo>
                  <a:pt x="0" y="59"/>
                </a:lnTo>
                <a:lnTo>
                  <a:pt x="20" y="59"/>
                </a:lnTo>
                <a:lnTo>
                  <a:pt x="20" y="21"/>
                </a:lnTo>
                <a:lnTo>
                  <a:pt x="196" y="21"/>
                </a:lnTo>
                <a:lnTo>
                  <a:pt x="196" y="59"/>
                </a:lnTo>
                <a:lnTo>
                  <a:pt x="214" y="59"/>
                </a:lnTo>
                <a:lnTo>
                  <a:pt x="21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b="1"/>
          </a:p>
        </p:txBody>
      </p:sp>
      <p:sp>
        <p:nvSpPr>
          <p:cNvPr id="76" name="Freeform 22">
            <a:extLst>
              <a:ext uri="{FF2B5EF4-FFF2-40B4-BE49-F238E27FC236}">
                <a16:creationId xmlns:a16="http://schemas.microsoft.com/office/drawing/2014/main" id="{D6926646-74A4-4252-BD7C-01D0590B9068}"/>
              </a:ext>
            </a:extLst>
          </p:cNvPr>
          <p:cNvSpPr>
            <a:spLocks/>
          </p:cNvSpPr>
          <p:nvPr/>
        </p:nvSpPr>
        <p:spPr bwMode="auto">
          <a:xfrm rot="168091">
            <a:off x="5946137" y="1060450"/>
            <a:ext cx="338137" cy="185738"/>
          </a:xfrm>
          <a:custGeom>
            <a:avLst/>
            <a:gdLst>
              <a:gd name="T0" fmla="*/ 0 w 213"/>
              <a:gd name="T1" fmla="*/ 0 h 117"/>
              <a:gd name="T2" fmla="*/ 0 w 213"/>
              <a:gd name="T3" fmla="*/ 38 h 117"/>
              <a:gd name="T4" fmla="*/ 18 w 213"/>
              <a:gd name="T5" fmla="*/ 38 h 117"/>
              <a:gd name="T6" fmla="*/ 18 w 213"/>
              <a:gd name="T7" fmla="*/ 18 h 117"/>
              <a:gd name="T8" fmla="*/ 195 w 213"/>
              <a:gd name="T9" fmla="*/ 18 h 117"/>
              <a:gd name="T10" fmla="*/ 195 w 213"/>
              <a:gd name="T11" fmla="*/ 117 h 117"/>
              <a:gd name="T12" fmla="*/ 213 w 213"/>
              <a:gd name="T13" fmla="*/ 117 h 117"/>
              <a:gd name="T14" fmla="*/ 213 w 213"/>
              <a:gd name="T15" fmla="*/ 0 h 117"/>
              <a:gd name="T16" fmla="*/ 0 w 213"/>
              <a:gd name="T1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117">
                <a:moveTo>
                  <a:pt x="0" y="0"/>
                </a:moveTo>
                <a:lnTo>
                  <a:pt x="0" y="38"/>
                </a:lnTo>
                <a:lnTo>
                  <a:pt x="18" y="38"/>
                </a:lnTo>
                <a:lnTo>
                  <a:pt x="18" y="18"/>
                </a:lnTo>
                <a:lnTo>
                  <a:pt x="195" y="18"/>
                </a:lnTo>
                <a:lnTo>
                  <a:pt x="195" y="117"/>
                </a:lnTo>
                <a:lnTo>
                  <a:pt x="213" y="117"/>
                </a:lnTo>
                <a:lnTo>
                  <a:pt x="2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b="1"/>
          </a:p>
        </p:txBody>
      </p:sp>
      <p:sp>
        <p:nvSpPr>
          <p:cNvPr id="77" name="Freeform 23">
            <a:extLst>
              <a:ext uri="{FF2B5EF4-FFF2-40B4-BE49-F238E27FC236}">
                <a16:creationId xmlns:a16="http://schemas.microsoft.com/office/drawing/2014/main" id="{EB1FA2F2-FE03-4B62-9DFF-7392C38D037E}"/>
              </a:ext>
            </a:extLst>
          </p:cNvPr>
          <p:cNvSpPr>
            <a:spLocks/>
          </p:cNvSpPr>
          <p:nvPr/>
        </p:nvSpPr>
        <p:spPr bwMode="auto">
          <a:xfrm rot="168091">
            <a:off x="6255699" y="966788"/>
            <a:ext cx="368300" cy="279400"/>
          </a:xfrm>
          <a:custGeom>
            <a:avLst/>
            <a:gdLst>
              <a:gd name="T0" fmla="*/ 0 w 232"/>
              <a:gd name="T1" fmla="*/ 0 h 176"/>
              <a:gd name="T2" fmla="*/ 0 w 232"/>
              <a:gd name="T3" fmla="*/ 39 h 176"/>
              <a:gd name="T4" fmla="*/ 18 w 232"/>
              <a:gd name="T5" fmla="*/ 39 h 176"/>
              <a:gd name="T6" fmla="*/ 18 w 232"/>
              <a:gd name="T7" fmla="*/ 18 h 176"/>
              <a:gd name="T8" fmla="*/ 214 w 232"/>
              <a:gd name="T9" fmla="*/ 18 h 176"/>
              <a:gd name="T10" fmla="*/ 214 w 232"/>
              <a:gd name="T11" fmla="*/ 176 h 176"/>
              <a:gd name="T12" fmla="*/ 232 w 232"/>
              <a:gd name="T13" fmla="*/ 176 h 176"/>
              <a:gd name="T14" fmla="*/ 232 w 232"/>
              <a:gd name="T15" fmla="*/ 0 h 176"/>
              <a:gd name="T16" fmla="*/ 0 w 232"/>
              <a:gd name="T17"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176">
                <a:moveTo>
                  <a:pt x="0" y="0"/>
                </a:moveTo>
                <a:lnTo>
                  <a:pt x="0" y="39"/>
                </a:lnTo>
                <a:lnTo>
                  <a:pt x="18" y="39"/>
                </a:lnTo>
                <a:lnTo>
                  <a:pt x="18" y="18"/>
                </a:lnTo>
                <a:lnTo>
                  <a:pt x="214" y="18"/>
                </a:lnTo>
                <a:lnTo>
                  <a:pt x="214" y="176"/>
                </a:lnTo>
                <a:lnTo>
                  <a:pt x="232" y="176"/>
                </a:lnTo>
                <a:lnTo>
                  <a:pt x="23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b="1"/>
          </a:p>
        </p:txBody>
      </p:sp>
      <p:sp>
        <p:nvSpPr>
          <p:cNvPr id="78" name="Freeform 24">
            <a:extLst>
              <a:ext uri="{FF2B5EF4-FFF2-40B4-BE49-F238E27FC236}">
                <a16:creationId xmlns:a16="http://schemas.microsoft.com/office/drawing/2014/main" id="{60C20EA3-A384-4ACC-A820-DA5D41B1C9E3}"/>
              </a:ext>
            </a:extLst>
          </p:cNvPr>
          <p:cNvSpPr>
            <a:spLocks noEditPoints="1"/>
          </p:cNvSpPr>
          <p:nvPr/>
        </p:nvSpPr>
        <p:spPr bwMode="auto">
          <a:xfrm rot="168091">
            <a:off x="6006462" y="247650"/>
            <a:ext cx="157162" cy="157163"/>
          </a:xfrm>
          <a:custGeom>
            <a:avLst/>
            <a:gdLst>
              <a:gd name="T0" fmla="*/ 24 w 49"/>
              <a:gd name="T1" fmla="*/ 10 h 49"/>
              <a:gd name="T2" fmla="*/ 10 w 49"/>
              <a:gd name="T3" fmla="*/ 24 h 49"/>
              <a:gd name="T4" fmla="*/ 24 w 49"/>
              <a:gd name="T5" fmla="*/ 39 h 49"/>
              <a:gd name="T6" fmla="*/ 39 w 49"/>
              <a:gd name="T7" fmla="*/ 24 h 49"/>
              <a:gd name="T8" fmla="*/ 24 w 49"/>
              <a:gd name="T9" fmla="*/ 10 h 49"/>
              <a:gd name="T10" fmla="*/ 24 w 49"/>
              <a:gd name="T11" fmla="*/ 49 h 49"/>
              <a:gd name="T12" fmla="*/ 0 w 49"/>
              <a:gd name="T13" fmla="*/ 24 h 49"/>
              <a:gd name="T14" fmla="*/ 24 w 49"/>
              <a:gd name="T15" fmla="*/ 0 h 49"/>
              <a:gd name="T16" fmla="*/ 49 w 49"/>
              <a:gd name="T17" fmla="*/ 24 h 49"/>
              <a:gd name="T18" fmla="*/ 24 w 49"/>
              <a:gd name="T1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24" y="10"/>
                </a:moveTo>
                <a:cubicBezTo>
                  <a:pt x="16" y="10"/>
                  <a:pt x="10" y="16"/>
                  <a:pt x="10" y="24"/>
                </a:cubicBezTo>
                <a:cubicBezTo>
                  <a:pt x="10" y="32"/>
                  <a:pt x="16" y="39"/>
                  <a:pt x="24" y="39"/>
                </a:cubicBezTo>
                <a:cubicBezTo>
                  <a:pt x="32" y="39"/>
                  <a:pt x="39" y="32"/>
                  <a:pt x="39" y="24"/>
                </a:cubicBezTo>
                <a:cubicBezTo>
                  <a:pt x="39" y="16"/>
                  <a:pt x="32" y="10"/>
                  <a:pt x="24" y="10"/>
                </a:cubicBezTo>
                <a:moveTo>
                  <a:pt x="24" y="49"/>
                </a:moveTo>
                <a:cubicBezTo>
                  <a:pt x="11" y="49"/>
                  <a:pt x="0" y="38"/>
                  <a:pt x="0" y="24"/>
                </a:cubicBezTo>
                <a:cubicBezTo>
                  <a:pt x="0" y="11"/>
                  <a:pt x="11" y="0"/>
                  <a:pt x="24" y="0"/>
                </a:cubicBezTo>
                <a:cubicBezTo>
                  <a:pt x="38" y="0"/>
                  <a:pt x="49" y="11"/>
                  <a:pt x="49" y="24"/>
                </a:cubicBezTo>
                <a:cubicBezTo>
                  <a:pt x="49" y="38"/>
                  <a:pt x="38" y="49"/>
                  <a:pt x="24" y="4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9" name="Freeform 25">
            <a:extLst>
              <a:ext uri="{FF2B5EF4-FFF2-40B4-BE49-F238E27FC236}">
                <a16:creationId xmlns:a16="http://schemas.microsoft.com/office/drawing/2014/main" id="{AFD1A73B-BF14-41A9-A3C0-D64A574A5458}"/>
              </a:ext>
            </a:extLst>
          </p:cNvPr>
          <p:cNvSpPr>
            <a:spLocks/>
          </p:cNvSpPr>
          <p:nvPr/>
        </p:nvSpPr>
        <p:spPr bwMode="auto">
          <a:xfrm rot="168091">
            <a:off x="5727062" y="388938"/>
            <a:ext cx="298450" cy="234950"/>
          </a:xfrm>
          <a:custGeom>
            <a:avLst/>
            <a:gdLst>
              <a:gd name="T0" fmla="*/ 20 w 94"/>
              <a:gd name="T1" fmla="*/ 73 h 73"/>
              <a:gd name="T2" fmla="*/ 16 w 94"/>
              <a:gd name="T3" fmla="*/ 71 h 73"/>
              <a:gd name="T4" fmla="*/ 2 w 94"/>
              <a:gd name="T5" fmla="*/ 57 h 73"/>
              <a:gd name="T6" fmla="*/ 2 w 94"/>
              <a:gd name="T7" fmla="*/ 50 h 73"/>
              <a:gd name="T8" fmla="*/ 36 w 94"/>
              <a:gd name="T9" fmla="*/ 16 h 73"/>
              <a:gd name="T10" fmla="*/ 38 w 94"/>
              <a:gd name="T11" fmla="*/ 14 h 73"/>
              <a:gd name="T12" fmla="*/ 92 w 94"/>
              <a:gd name="T13" fmla="*/ 0 h 73"/>
              <a:gd name="T14" fmla="*/ 94 w 94"/>
              <a:gd name="T15" fmla="*/ 9 h 73"/>
              <a:gd name="T16" fmla="*/ 42 w 94"/>
              <a:gd name="T17" fmla="*/ 23 h 73"/>
              <a:gd name="T18" fmla="*/ 12 w 94"/>
              <a:gd name="T19" fmla="*/ 53 h 73"/>
              <a:gd name="T20" fmla="*/ 20 w 94"/>
              <a:gd name="T21" fmla="*/ 61 h 73"/>
              <a:gd name="T22" fmla="*/ 46 w 94"/>
              <a:gd name="T23" fmla="*/ 35 h 73"/>
              <a:gd name="T24" fmla="*/ 48 w 94"/>
              <a:gd name="T25" fmla="*/ 34 h 73"/>
              <a:gd name="T26" fmla="*/ 87 w 94"/>
              <a:gd name="T27" fmla="*/ 24 h 73"/>
              <a:gd name="T28" fmla="*/ 89 w 94"/>
              <a:gd name="T29" fmla="*/ 34 h 73"/>
              <a:gd name="T30" fmla="*/ 52 w 94"/>
              <a:gd name="T31" fmla="*/ 43 h 73"/>
              <a:gd name="T32" fmla="*/ 23 w 94"/>
              <a:gd name="T33" fmla="*/ 71 h 73"/>
              <a:gd name="T34" fmla="*/ 20 w 94"/>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73">
                <a:moveTo>
                  <a:pt x="20" y="73"/>
                </a:moveTo>
                <a:cubicBezTo>
                  <a:pt x="19" y="73"/>
                  <a:pt x="17" y="72"/>
                  <a:pt x="16" y="71"/>
                </a:cubicBezTo>
                <a:cubicBezTo>
                  <a:pt x="2" y="57"/>
                  <a:pt x="2" y="57"/>
                  <a:pt x="2" y="57"/>
                </a:cubicBezTo>
                <a:cubicBezTo>
                  <a:pt x="0" y="55"/>
                  <a:pt x="0" y="52"/>
                  <a:pt x="2" y="50"/>
                </a:cubicBezTo>
                <a:cubicBezTo>
                  <a:pt x="36" y="16"/>
                  <a:pt x="36" y="16"/>
                  <a:pt x="36" y="16"/>
                </a:cubicBezTo>
                <a:cubicBezTo>
                  <a:pt x="37" y="15"/>
                  <a:pt x="37" y="15"/>
                  <a:pt x="38" y="14"/>
                </a:cubicBezTo>
                <a:cubicBezTo>
                  <a:pt x="92" y="0"/>
                  <a:pt x="92" y="0"/>
                  <a:pt x="92" y="0"/>
                </a:cubicBezTo>
                <a:cubicBezTo>
                  <a:pt x="94" y="9"/>
                  <a:pt x="94" y="9"/>
                  <a:pt x="94" y="9"/>
                </a:cubicBezTo>
                <a:cubicBezTo>
                  <a:pt x="42" y="23"/>
                  <a:pt x="42" y="23"/>
                  <a:pt x="42" y="23"/>
                </a:cubicBezTo>
                <a:cubicBezTo>
                  <a:pt x="12" y="53"/>
                  <a:pt x="12" y="53"/>
                  <a:pt x="12" y="53"/>
                </a:cubicBezTo>
                <a:cubicBezTo>
                  <a:pt x="20" y="61"/>
                  <a:pt x="20" y="61"/>
                  <a:pt x="20" y="61"/>
                </a:cubicBezTo>
                <a:cubicBezTo>
                  <a:pt x="46" y="35"/>
                  <a:pt x="46" y="35"/>
                  <a:pt x="46" y="35"/>
                </a:cubicBezTo>
                <a:cubicBezTo>
                  <a:pt x="46" y="35"/>
                  <a:pt x="47" y="34"/>
                  <a:pt x="48" y="34"/>
                </a:cubicBezTo>
                <a:cubicBezTo>
                  <a:pt x="87" y="24"/>
                  <a:pt x="87" y="24"/>
                  <a:pt x="87" y="24"/>
                </a:cubicBezTo>
                <a:cubicBezTo>
                  <a:pt x="89" y="34"/>
                  <a:pt x="89" y="34"/>
                  <a:pt x="89" y="34"/>
                </a:cubicBezTo>
                <a:cubicBezTo>
                  <a:pt x="52" y="43"/>
                  <a:pt x="52" y="43"/>
                  <a:pt x="52" y="43"/>
                </a:cubicBezTo>
                <a:cubicBezTo>
                  <a:pt x="23" y="71"/>
                  <a:pt x="23" y="71"/>
                  <a:pt x="23" y="71"/>
                </a:cubicBezTo>
                <a:cubicBezTo>
                  <a:pt x="22" y="72"/>
                  <a:pt x="21" y="73"/>
                  <a:pt x="20" y="7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80" name="Freeform 26">
            <a:extLst>
              <a:ext uri="{FF2B5EF4-FFF2-40B4-BE49-F238E27FC236}">
                <a16:creationId xmlns:a16="http://schemas.microsoft.com/office/drawing/2014/main" id="{490E5BBB-3A00-4B42-A5D9-DC17E358F4FA}"/>
              </a:ext>
            </a:extLst>
          </p:cNvPr>
          <p:cNvSpPr>
            <a:spLocks/>
          </p:cNvSpPr>
          <p:nvPr/>
        </p:nvSpPr>
        <p:spPr bwMode="auto">
          <a:xfrm rot="168091">
            <a:off x="6019162" y="325438"/>
            <a:ext cx="344487" cy="593725"/>
          </a:xfrm>
          <a:custGeom>
            <a:avLst/>
            <a:gdLst>
              <a:gd name="T0" fmla="*/ 69 w 108"/>
              <a:gd name="T1" fmla="*/ 185 h 185"/>
              <a:gd name="T2" fmla="*/ 65 w 108"/>
              <a:gd name="T3" fmla="*/ 183 h 185"/>
              <a:gd name="T4" fmla="*/ 37 w 108"/>
              <a:gd name="T5" fmla="*/ 136 h 185"/>
              <a:gd name="T6" fmla="*/ 0 w 108"/>
              <a:gd name="T7" fmla="*/ 126 h 185"/>
              <a:gd name="T8" fmla="*/ 2 w 108"/>
              <a:gd name="T9" fmla="*/ 117 h 185"/>
              <a:gd name="T10" fmla="*/ 41 w 108"/>
              <a:gd name="T11" fmla="*/ 127 h 185"/>
              <a:gd name="T12" fmla="*/ 44 w 108"/>
              <a:gd name="T13" fmla="*/ 129 h 185"/>
              <a:gd name="T14" fmla="*/ 71 w 108"/>
              <a:gd name="T15" fmla="*/ 174 h 185"/>
              <a:gd name="T16" fmla="*/ 82 w 108"/>
              <a:gd name="T17" fmla="*/ 168 h 185"/>
              <a:gd name="T18" fmla="*/ 60 w 108"/>
              <a:gd name="T19" fmla="*/ 120 h 185"/>
              <a:gd name="T20" fmla="*/ 13 w 108"/>
              <a:gd name="T21" fmla="*/ 97 h 185"/>
              <a:gd name="T22" fmla="*/ 11 w 108"/>
              <a:gd name="T23" fmla="*/ 91 h 185"/>
              <a:gd name="T24" fmla="*/ 20 w 108"/>
              <a:gd name="T25" fmla="*/ 57 h 185"/>
              <a:gd name="T26" fmla="*/ 25 w 108"/>
              <a:gd name="T27" fmla="*/ 54 h 185"/>
              <a:gd name="T28" fmla="*/ 67 w 108"/>
              <a:gd name="T29" fmla="*/ 49 h 185"/>
              <a:gd name="T30" fmla="*/ 96 w 108"/>
              <a:gd name="T31" fmla="*/ 20 h 185"/>
              <a:gd name="T32" fmla="*/ 88 w 108"/>
              <a:gd name="T33" fmla="*/ 12 h 185"/>
              <a:gd name="T34" fmla="*/ 63 w 108"/>
              <a:gd name="T35" fmla="*/ 38 h 185"/>
              <a:gd name="T36" fmla="*/ 59 w 108"/>
              <a:gd name="T37" fmla="*/ 39 h 185"/>
              <a:gd name="T38" fmla="*/ 25 w 108"/>
              <a:gd name="T39" fmla="*/ 39 h 185"/>
              <a:gd name="T40" fmla="*/ 25 w 108"/>
              <a:gd name="T41" fmla="*/ 29 h 185"/>
              <a:gd name="T42" fmla="*/ 57 w 108"/>
              <a:gd name="T43" fmla="*/ 29 h 185"/>
              <a:gd name="T44" fmla="*/ 85 w 108"/>
              <a:gd name="T45" fmla="*/ 2 h 185"/>
              <a:gd name="T46" fmla="*/ 92 w 108"/>
              <a:gd name="T47" fmla="*/ 2 h 185"/>
              <a:gd name="T48" fmla="*/ 106 w 108"/>
              <a:gd name="T49" fmla="*/ 16 h 185"/>
              <a:gd name="T50" fmla="*/ 106 w 108"/>
              <a:gd name="T51" fmla="*/ 23 h 185"/>
              <a:gd name="T52" fmla="*/ 72 w 108"/>
              <a:gd name="T53" fmla="*/ 57 h 185"/>
              <a:gd name="T54" fmla="*/ 69 w 108"/>
              <a:gd name="T55" fmla="*/ 59 h 185"/>
              <a:gd name="T56" fmla="*/ 29 w 108"/>
              <a:gd name="T57" fmla="*/ 63 h 185"/>
              <a:gd name="T58" fmla="*/ 21 w 108"/>
              <a:gd name="T59" fmla="*/ 90 h 185"/>
              <a:gd name="T60" fmla="*/ 66 w 108"/>
              <a:gd name="T61" fmla="*/ 113 h 185"/>
              <a:gd name="T62" fmla="*/ 68 w 108"/>
              <a:gd name="T63" fmla="*/ 115 h 185"/>
              <a:gd name="T64" fmla="*/ 93 w 108"/>
              <a:gd name="T65" fmla="*/ 168 h 185"/>
              <a:gd name="T66" fmla="*/ 91 w 108"/>
              <a:gd name="T67" fmla="*/ 175 h 185"/>
              <a:gd name="T68" fmla="*/ 71 w 108"/>
              <a:gd name="T69" fmla="*/ 184 h 185"/>
              <a:gd name="T70" fmla="*/ 69 w 108"/>
              <a:gd name="T71"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 h="185">
                <a:moveTo>
                  <a:pt x="69" y="185"/>
                </a:moveTo>
                <a:cubicBezTo>
                  <a:pt x="67" y="185"/>
                  <a:pt x="66" y="184"/>
                  <a:pt x="65" y="183"/>
                </a:cubicBezTo>
                <a:cubicBezTo>
                  <a:pt x="37" y="136"/>
                  <a:pt x="37" y="136"/>
                  <a:pt x="37" y="136"/>
                </a:cubicBezTo>
                <a:cubicBezTo>
                  <a:pt x="0" y="126"/>
                  <a:pt x="0" y="126"/>
                  <a:pt x="0" y="126"/>
                </a:cubicBezTo>
                <a:cubicBezTo>
                  <a:pt x="2" y="117"/>
                  <a:pt x="2" y="117"/>
                  <a:pt x="2" y="117"/>
                </a:cubicBezTo>
                <a:cubicBezTo>
                  <a:pt x="41" y="127"/>
                  <a:pt x="41" y="127"/>
                  <a:pt x="41" y="127"/>
                </a:cubicBezTo>
                <a:cubicBezTo>
                  <a:pt x="42" y="127"/>
                  <a:pt x="43" y="128"/>
                  <a:pt x="44" y="129"/>
                </a:cubicBezTo>
                <a:cubicBezTo>
                  <a:pt x="71" y="174"/>
                  <a:pt x="71" y="174"/>
                  <a:pt x="71" y="174"/>
                </a:cubicBezTo>
                <a:cubicBezTo>
                  <a:pt x="82" y="168"/>
                  <a:pt x="82" y="168"/>
                  <a:pt x="82" y="168"/>
                </a:cubicBezTo>
                <a:cubicBezTo>
                  <a:pt x="60" y="120"/>
                  <a:pt x="60" y="120"/>
                  <a:pt x="60" y="120"/>
                </a:cubicBezTo>
                <a:cubicBezTo>
                  <a:pt x="13" y="97"/>
                  <a:pt x="13" y="97"/>
                  <a:pt x="13" y="97"/>
                </a:cubicBezTo>
                <a:cubicBezTo>
                  <a:pt x="11" y="96"/>
                  <a:pt x="10" y="94"/>
                  <a:pt x="11" y="91"/>
                </a:cubicBezTo>
                <a:cubicBezTo>
                  <a:pt x="20" y="57"/>
                  <a:pt x="20" y="57"/>
                  <a:pt x="20" y="57"/>
                </a:cubicBezTo>
                <a:cubicBezTo>
                  <a:pt x="21" y="55"/>
                  <a:pt x="23" y="54"/>
                  <a:pt x="25" y="54"/>
                </a:cubicBezTo>
                <a:cubicBezTo>
                  <a:pt x="67" y="49"/>
                  <a:pt x="67" y="49"/>
                  <a:pt x="67" y="49"/>
                </a:cubicBezTo>
                <a:cubicBezTo>
                  <a:pt x="96" y="20"/>
                  <a:pt x="96" y="20"/>
                  <a:pt x="96" y="20"/>
                </a:cubicBezTo>
                <a:cubicBezTo>
                  <a:pt x="88" y="12"/>
                  <a:pt x="88" y="12"/>
                  <a:pt x="88" y="12"/>
                </a:cubicBezTo>
                <a:cubicBezTo>
                  <a:pt x="63" y="38"/>
                  <a:pt x="63" y="38"/>
                  <a:pt x="63" y="38"/>
                </a:cubicBezTo>
                <a:cubicBezTo>
                  <a:pt x="62" y="39"/>
                  <a:pt x="60" y="39"/>
                  <a:pt x="59" y="39"/>
                </a:cubicBezTo>
                <a:cubicBezTo>
                  <a:pt x="25" y="39"/>
                  <a:pt x="25" y="39"/>
                  <a:pt x="25" y="39"/>
                </a:cubicBezTo>
                <a:cubicBezTo>
                  <a:pt x="25" y="29"/>
                  <a:pt x="25" y="29"/>
                  <a:pt x="25" y="29"/>
                </a:cubicBezTo>
                <a:cubicBezTo>
                  <a:pt x="57" y="29"/>
                  <a:pt x="57" y="29"/>
                  <a:pt x="57" y="29"/>
                </a:cubicBezTo>
                <a:cubicBezTo>
                  <a:pt x="85" y="2"/>
                  <a:pt x="85" y="2"/>
                  <a:pt x="85" y="2"/>
                </a:cubicBezTo>
                <a:cubicBezTo>
                  <a:pt x="87" y="0"/>
                  <a:pt x="90" y="0"/>
                  <a:pt x="92" y="2"/>
                </a:cubicBezTo>
                <a:cubicBezTo>
                  <a:pt x="106" y="16"/>
                  <a:pt x="106" y="16"/>
                  <a:pt x="106" y="16"/>
                </a:cubicBezTo>
                <a:cubicBezTo>
                  <a:pt x="108" y="18"/>
                  <a:pt x="108" y="21"/>
                  <a:pt x="106" y="23"/>
                </a:cubicBezTo>
                <a:cubicBezTo>
                  <a:pt x="72" y="57"/>
                  <a:pt x="72" y="57"/>
                  <a:pt x="72" y="57"/>
                </a:cubicBezTo>
                <a:cubicBezTo>
                  <a:pt x="72" y="58"/>
                  <a:pt x="71" y="58"/>
                  <a:pt x="69" y="59"/>
                </a:cubicBezTo>
                <a:cubicBezTo>
                  <a:pt x="29" y="63"/>
                  <a:pt x="29" y="63"/>
                  <a:pt x="29" y="63"/>
                </a:cubicBezTo>
                <a:cubicBezTo>
                  <a:pt x="21" y="90"/>
                  <a:pt x="21" y="90"/>
                  <a:pt x="21" y="90"/>
                </a:cubicBezTo>
                <a:cubicBezTo>
                  <a:pt x="66" y="113"/>
                  <a:pt x="66" y="113"/>
                  <a:pt x="66" y="113"/>
                </a:cubicBezTo>
                <a:cubicBezTo>
                  <a:pt x="67" y="113"/>
                  <a:pt x="68" y="114"/>
                  <a:pt x="68" y="115"/>
                </a:cubicBezTo>
                <a:cubicBezTo>
                  <a:pt x="93" y="168"/>
                  <a:pt x="93" y="168"/>
                  <a:pt x="93" y="168"/>
                </a:cubicBezTo>
                <a:cubicBezTo>
                  <a:pt x="94" y="171"/>
                  <a:pt x="93" y="174"/>
                  <a:pt x="91" y="175"/>
                </a:cubicBezTo>
                <a:cubicBezTo>
                  <a:pt x="71" y="184"/>
                  <a:pt x="71" y="184"/>
                  <a:pt x="71" y="184"/>
                </a:cubicBezTo>
                <a:cubicBezTo>
                  <a:pt x="70" y="185"/>
                  <a:pt x="70" y="185"/>
                  <a:pt x="69" y="18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81" name="Freeform 27">
            <a:extLst>
              <a:ext uri="{FF2B5EF4-FFF2-40B4-BE49-F238E27FC236}">
                <a16:creationId xmlns:a16="http://schemas.microsoft.com/office/drawing/2014/main" id="{AA806B62-B159-41B8-A372-8FF08421D149}"/>
              </a:ext>
            </a:extLst>
          </p:cNvPr>
          <p:cNvSpPr>
            <a:spLocks/>
          </p:cNvSpPr>
          <p:nvPr/>
        </p:nvSpPr>
        <p:spPr bwMode="auto">
          <a:xfrm rot="168091">
            <a:off x="5758812" y="492125"/>
            <a:ext cx="292100" cy="503238"/>
          </a:xfrm>
          <a:custGeom>
            <a:avLst/>
            <a:gdLst>
              <a:gd name="T0" fmla="*/ 20 w 92"/>
              <a:gd name="T1" fmla="*/ 157 h 157"/>
              <a:gd name="T2" fmla="*/ 16 w 92"/>
              <a:gd name="T3" fmla="*/ 156 h 157"/>
              <a:gd name="T4" fmla="*/ 2 w 92"/>
              <a:gd name="T5" fmla="*/ 141 h 157"/>
              <a:gd name="T6" fmla="*/ 2 w 92"/>
              <a:gd name="T7" fmla="*/ 134 h 157"/>
              <a:gd name="T8" fmla="*/ 40 w 92"/>
              <a:gd name="T9" fmla="*/ 96 h 157"/>
              <a:gd name="T10" fmla="*/ 54 w 92"/>
              <a:gd name="T11" fmla="*/ 54 h 157"/>
              <a:gd name="T12" fmla="*/ 59 w 92"/>
              <a:gd name="T13" fmla="*/ 0 h 157"/>
              <a:gd name="T14" fmla="*/ 68 w 92"/>
              <a:gd name="T15" fmla="*/ 1 h 157"/>
              <a:gd name="T16" fmla="*/ 63 w 92"/>
              <a:gd name="T17" fmla="*/ 56 h 157"/>
              <a:gd name="T18" fmla="*/ 63 w 92"/>
              <a:gd name="T19" fmla="*/ 57 h 157"/>
              <a:gd name="T20" fmla="*/ 49 w 92"/>
              <a:gd name="T21" fmla="*/ 100 h 157"/>
              <a:gd name="T22" fmla="*/ 47 w 92"/>
              <a:gd name="T23" fmla="*/ 102 h 157"/>
              <a:gd name="T24" fmla="*/ 12 w 92"/>
              <a:gd name="T25" fmla="*/ 138 h 157"/>
              <a:gd name="T26" fmla="*/ 20 w 92"/>
              <a:gd name="T27" fmla="*/ 146 h 157"/>
              <a:gd name="T28" fmla="*/ 69 w 92"/>
              <a:gd name="T29" fmla="*/ 106 h 157"/>
              <a:gd name="T30" fmla="*/ 83 w 92"/>
              <a:gd name="T31" fmla="*/ 59 h 157"/>
              <a:gd name="T32" fmla="*/ 92 w 92"/>
              <a:gd name="T33" fmla="*/ 61 h 157"/>
              <a:gd name="T34" fmla="*/ 78 w 92"/>
              <a:gd name="T35" fmla="*/ 110 h 157"/>
              <a:gd name="T36" fmla="*/ 76 w 92"/>
              <a:gd name="T37" fmla="*/ 112 h 157"/>
              <a:gd name="T38" fmla="*/ 23 w 92"/>
              <a:gd name="T39" fmla="*/ 156 h 157"/>
              <a:gd name="T40" fmla="*/ 20 w 92"/>
              <a:gd name="T4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157">
                <a:moveTo>
                  <a:pt x="20" y="157"/>
                </a:moveTo>
                <a:cubicBezTo>
                  <a:pt x="18" y="157"/>
                  <a:pt x="17" y="157"/>
                  <a:pt x="16" y="156"/>
                </a:cubicBezTo>
                <a:cubicBezTo>
                  <a:pt x="2" y="141"/>
                  <a:pt x="2" y="141"/>
                  <a:pt x="2" y="141"/>
                </a:cubicBezTo>
                <a:cubicBezTo>
                  <a:pt x="0" y="139"/>
                  <a:pt x="0" y="136"/>
                  <a:pt x="2" y="134"/>
                </a:cubicBezTo>
                <a:cubicBezTo>
                  <a:pt x="40" y="96"/>
                  <a:pt x="40" y="96"/>
                  <a:pt x="40" y="96"/>
                </a:cubicBezTo>
                <a:cubicBezTo>
                  <a:pt x="54" y="54"/>
                  <a:pt x="54" y="54"/>
                  <a:pt x="54" y="54"/>
                </a:cubicBezTo>
                <a:cubicBezTo>
                  <a:pt x="59" y="0"/>
                  <a:pt x="59" y="0"/>
                  <a:pt x="59" y="0"/>
                </a:cubicBezTo>
                <a:cubicBezTo>
                  <a:pt x="68" y="1"/>
                  <a:pt x="68" y="1"/>
                  <a:pt x="68" y="1"/>
                </a:cubicBezTo>
                <a:cubicBezTo>
                  <a:pt x="63" y="56"/>
                  <a:pt x="63" y="56"/>
                  <a:pt x="63" y="56"/>
                </a:cubicBezTo>
                <a:cubicBezTo>
                  <a:pt x="63" y="56"/>
                  <a:pt x="63" y="56"/>
                  <a:pt x="63" y="57"/>
                </a:cubicBezTo>
                <a:cubicBezTo>
                  <a:pt x="49" y="100"/>
                  <a:pt x="49" y="100"/>
                  <a:pt x="49" y="100"/>
                </a:cubicBezTo>
                <a:cubicBezTo>
                  <a:pt x="48" y="101"/>
                  <a:pt x="48" y="102"/>
                  <a:pt x="47" y="102"/>
                </a:cubicBezTo>
                <a:cubicBezTo>
                  <a:pt x="12" y="138"/>
                  <a:pt x="12" y="138"/>
                  <a:pt x="12" y="138"/>
                </a:cubicBezTo>
                <a:cubicBezTo>
                  <a:pt x="20" y="146"/>
                  <a:pt x="20" y="146"/>
                  <a:pt x="20" y="146"/>
                </a:cubicBezTo>
                <a:cubicBezTo>
                  <a:pt x="69" y="106"/>
                  <a:pt x="69" y="106"/>
                  <a:pt x="69" y="106"/>
                </a:cubicBezTo>
                <a:cubicBezTo>
                  <a:pt x="83" y="59"/>
                  <a:pt x="83" y="59"/>
                  <a:pt x="83" y="59"/>
                </a:cubicBezTo>
                <a:cubicBezTo>
                  <a:pt x="92" y="61"/>
                  <a:pt x="92" y="61"/>
                  <a:pt x="92" y="61"/>
                </a:cubicBezTo>
                <a:cubicBezTo>
                  <a:pt x="78" y="110"/>
                  <a:pt x="78" y="110"/>
                  <a:pt x="78" y="110"/>
                </a:cubicBezTo>
                <a:cubicBezTo>
                  <a:pt x="78" y="111"/>
                  <a:pt x="77" y="112"/>
                  <a:pt x="76" y="112"/>
                </a:cubicBezTo>
                <a:cubicBezTo>
                  <a:pt x="23" y="156"/>
                  <a:pt x="23" y="156"/>
                  <a:pt x="23" y="156"/>
                </a:cubicBezTo>
                <a:cubicBezTo>
                  <a:pt x="22" y="157"/>
                  <a:pt x="21" y="157"/>
                  <a:pt x="20" y="15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82" name="Freeform 28">
            <a:extLst>
              <a:ext uri="{FF2B5EF4-FFF2-40B4-BE49-F238E27FC236}">
                <a16:creationId xmlns:a16="http://schemas.microsoft.com/office/drawing/2014/main" id="{52655318-BD85-4B33-AA37-D92F6383238E}"/>
              </a:ext>
            </a:extLst>
          </p:cNvPr>
          <p:cNvSpPr>
            <a:spLocks noEditPoints="1"/>
          </p:cNvSpPr>
          <p:nvPr/>
        </p:nvSpPr>
        <p:spPr bwMode="auto">
          <a:xfrm rot="168091">
            <a:off x="2858449" y="479425"/>
            <a:ext cx="214312" cy="246063"/>
          </a:xfrm>
          <a:custGeom>
            <a:avLst/>
            <a:gdLst>
              <a:gd name="T0" fmla="*/ 33 w 67"/>
              <a:gd name="T1" fmla="*/ 11 h 77"/>
              <a:gd name="T2" fmla="*/ 11 w 67"/>
              <a:gd name="T3" fmla="*/ 35 h 77"/>
              <a:gd name="T4" fmla="*/ 33 w 67"/>
              <a:gd name="T5" fmla="*/ 66 h 77"/>
              <a:gd name="T6" fmla="*/ 55 w 67"/>
              <a:gd name="T7" fmla="*/ 35 h 77"/>
              <a:gd name="T8" fmla="*/ 33 w 67"/>
              <a:gd name="T9" fmla="*/ 11 h 77"/>
              <a:gd name="T10" fmla="*/ 33 w 67"/>
              <a:gd name="T11" fmla="*/ 77 h 77"/>
              <a:gd name="T12" fmla="*/ 0 w 67"/>
              <a:gd name="T13" fmla="*/ 35 h 77"/>
              <a:gd name="T14" fmla="*/ 33 w 67"/>
              <a:gd name="T15" fmla="*/ 0 h 77"/>
              <a:gd name="T16" fmla="*/ 67 w 67"/>
              <a:gd name="T17" fmla="*/ 35 h 77"/>
              <a:gd name="T18" fmla="*/ 33 w 67"/>
              <a:gd name="T1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77">
                <a:moveTo>
                  <a:pt x="33" y="11"/>
                </a:moveTo>
                <a:cubicBezTo>
                  <a:pt x="16" y="11"/>
                  <a:pt x="11" y="17"/>
                  <a:pt x="11" y="35"/>
                </a:cubicBezTo>
                <a:cubicBezTo>
                  <a:pt x="11" y="50"/>
                  <a:pt x="19" y="66"/>
                  <a:pt x="33" y="66"/>
                </a:cubicBezTo>
                <a:cubicBezTo>
                  <a:pt x="48" y="66"/>
                  <a:pt x="55" y="50"/>
                  <a:pt x="55" y="35"/>
                </a:cubicBezTo>
                <a:cubicBezTo>
                  <a:pt x="55" y="17"/>
                  <a:pt x="50" y="11"/>
                  <a:pt x="33" y="11"/>
                </a:cubicBezTo>
                <a:moveTo>
                  <a:pt x="33" y="77"/>
                </a:moveTo>
                <a:cubicBezTo>
                  <a:pt x="14" y="77"/>
                  <a:pt x="0" y="59"/>
                  <a:pt x="0" y="35"/>
                </a:cubicBezTo>
                <a:cubicBezTo>
                  <a:pt x="0" y="19"/>
                  <a:pt x="3" y="0"/>
                  <a:pt x="33" y="0"/>
                </a:cubicBezTo>
                <a:cubicBezTo>
                  <a:pt x="63" y="0"/>
                  <a:pt x="67" y="19"/>
                  <a:pt x="67" y="35"/>
                </a:cubicBezTo>
                <a:cubicBezTo>
                  <a:pt x="67" y="59"/>
                  <a:pt x="52" y="77"/>
                  <a:pt x="33" y="7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83" name="Freeform 29">
            <a:extLst>
              <a:ext uri="{FF2B5EF4-FFF2-40B4-BE49-F238E27FC236}">
                <a16:creationId xmlns:a16="http://schemas.microsoft.com/office/drawing/2014/main" id="{E547BF54-1007-4E39-B3ED-568F0DD23C31}"/>
              </a:ext>
            </a:extLst>
          </p:cNvPr>
          <p:cNvSpPr>
            <a:spLocks/>
          </p:cNvSpPr>
          <p:nvPr/>
        </p:nvSpPr>
        <p:spPr bwMode="auto">
          <a:xfrm rot="168091">
            <a:off x="2813999" y="674688"/>
            <a:ext cx="104775" cy="84138"/>
          </a:xfrm>
          <a:custGeom>
            <a:avLst/>
            <a:gdLst>
              <a:gd name="T0" fmla="*/ 10 w 66"/>
              <a:gd name="T1" fmla="*/ 53 h 53"/>
              <a:gd name="T2" fmla="*/ 0 w 66"/>
              <a:gd name="T3" fmla="*/ 34 h 53"/>
              <a:gd name="T4" fmla="*/ 54 w 66"/>
              <a:gd name="T5" fmla="*/ 0 h 53"/>
              <a:gd name="T6" fmla="*/ 66 w 66"/>
              <a:gd name="T7" fmla="*/ 20 h 53"/>
              <a:gd name="T8" fmla="*/ 10 w 66"/>
              <a:gd name="T9" fmla="*/ 53 h 53"/>
            </a:gdLst>
            <a:ahLst/>
            <a:cxnLst>
              <a:cxn ang="0">
                <a:pos x="T0" y="T1"/>
              </a:cxn>
              <a:cxn ang="0">
                <a:pos x="T2" y="T3"/>
              </a:cxn>
              <a:cxn ang="0">
                <a:pos x="T4" y="T5"/>
              </a:cxn>
              <a:cxn ang="0">
                <a:pos x="T6" y="T7"/>
              </a:cxn>
              <a:cxn ang="0">
                <a:pos x="T8" y="T9"/>
              </a:cxn>
            </a:cxnLst>
            <a:rect l="0" t="0" r="r" b="b"/>
            <a:pathLst>
              <a:path w="66" h="53">
                <a:moveTo>
                  <a:pt x="10" y="53"/>
                </a:moveTo>
                <a:lnTo>
                  <a:pt x="0" y="34"/>
                </a:lnTo>
                <a:lnTo>
                  <a:pt x="54" y="0"/>
                </a:lnTo>
                <a:lnTo>
                  <a:pt x="66" y="20"/>
                </a:lnTo>
                <a:lnTo>
                  <a:pt x="10"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84" name="Freeform 30">
            <a:extLst>
              <a:ext uri="{FF2B5EF4-FFF2-40B4-BE49-F238E27FC236}">
                <a16:creationId xmlns:a16="http://schemas.microsoft.com/office/drawing/2014/main" id="{D83B7936-A5EF-4C9D-9AF4-2646CBF483FA}"/>
              </a:ext>
            </a:extLst>
          </p:cNvPr>
          <p:cNvSpPr>
            <a:spLocks/>
          </p:cNvSpPr>
          <p:nvPr/>
        </p:nvSpPr>
        <p:spPr bwMode="auto">
          <a:xfrm rot="168091">
            <a:off x="2999737" y="674688"/>
            <a:ext cx="161925" cy="192088"/>
          </a:xfrm>
          <a:custGeom>
            <a:avLst/>
            <a:gdLst>
              <a:gd name="T0" fmla="*/ 34 w 51"/>
              <a:gd name="T1" fmla="*/ 60 h 60"/>
              <a:gd name="T2" fmla="*/ 0 w 51"/>
              <a:gd name="T3" fmla="*/ 60 h 60"/>
              <a:gd name="T4" fmla="*/ 0 w 51"/>
              <a:gd name="T5" fmla="*/ 49 h 60"/>
              <a:gd name="T6" fmla="*/ 34 w 51"/>
              <a:gd name="T7" fmla="*/ 49 h 60"/>
              <a:gd name="T8" fmla="*/ 39 w 51"/>
              <a:gd name="T9" fmla="*/ 38 h 60"/>
              <a:gd name="T10" fmla="*/ 39 w 51"/>
              <a:gd name="T11" fmla="*/ 30 h 60"/>
              <a:gd name="T12" fmla="*/ 3 w 51"/>
              <a:gd name="T13" fmla="*/ 10 h 60"/>
              <a:gd name="T14" fmla="*/ 9 w 51"/>
              <a:gd name="T15" fmla="*/ 0 h 60"/>
              <a:gd name="T16" fmla="*/ 51 w 51"/>
              <a:gd name="T17" fmla="*/ 24 h 60"/>
              <a:gd name="T18" fmla="*/ 51 w 51"/>
              <a:gd name="T19" fmla="*/ 38 h 60"/>
              <a:gd name="T20" fmla="*/ 34 w 51"/>
              <a:gd name="T2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0">
                <a:moveTo>
                  <a:pt x="34" y="60"/>
                </a:moveTo>
                <a:cubicBezTo>
                  <a:pt x="0" y="60"/>
                  <a:pt x="0" y="60"/>
                  <a:pt x="0" y="60"/>
                </a:cubicBezTo>
                <a:cubicBezTo>
                  <a:pt x="0" y="49"/>
                  <a:pt x="0" y="49"/>
                  <a:pt x="0" y="49"/>
                </a:cubicBezTo>
                <a:cubicBezTo>
                  <a:pt x="34" y="49"/>
                  <a:pt x="34" y="49"/>
                  <a:pt x="34" y="49"/>
                </a:cubicBezTo>
                <a:cubicBezTo>
                  <a:pt x="35" y="49"/>
                  <a:pt x="39" y="45"/>
                  <a:pt x="39" y="38"/>
                </a:cubicBezTo>
                <a:cubicBezTo>
                  <a:pt x="39" y="30"/>
                  <a:pt x="39" y="30"/>
                  <a:pt x="39" y="30"/>
                </a:cubicBezTo>
                <a:cubicBezTo>
                  <a:pt x="3" y="10"/>
                  <a:pt x="3" y="10"/>
                  <a:pt x="3" y="10"/>
                </a:cubicBezTo>
                <a:cubicBezTo>
                  <a:pt x="9" y="0"/>
                  <a:pt x="9" y="0"/>
                  <a:pt x="9" y="0"/>
                </a:cubicBezTo>
                <a:cubicBezTo>
                  <a:pt x="51" y="24"/>
                  <a:pt x="51" y="24"/>
                  <a:pt x="51" y="24"/>
                </a:cubicBezTo>
                <a:cubicBezTo>
                  <a:pt x="51" y="38"/>
                  <a:pt x="51" y="38"/>
                  <a:pt x="51" y="38"/>
                </a:cubicBezTo>
                <a:cubicBezTo>
                  <a:pt x="51" y="50"/>
                  <a:pt x="43" y="60"/>
                  <a:pt x="34" y="6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85" name="Freeform 31">
            <a:extLst>
              <a:ext uri="{FF2B5EF4-FFF2-40B4-BE49-F238E27FC236}">
                <a16:creationId xmlns:a16="http://schemas.microsoft.com/office/drawing/2014/main" id="{2C5CE082-4484-49CF-A988-4B5A5CC8E218}"/>
              </a:ext>
            </a:extLst>
          </p:cNvPr>
          <p:cNvSpPr>
            <a:spLocks noEditPoints="1"/>
          </p:cNvSpPr>
          <p:nvPr/>
        </p:nvSpPr>
        <p:spPr bwMode="auto">
          <a:xfrm rot="168091">
            <a:off x="2110737" y="479425"/>
            <a:ext cx="214312" cy="246063"/>
          </a:xfrm>
          <a:custGeom>
            <a:avLst/>
            <a:gdLst>
              <a:gd name="T0" fmla="*/ 33 w 67"/>
              <a:gd name="T1" fmla="*/ 11 h 77"/>
              <a:gd name="T2" fmla="*/ 11 w 67"/>
              <a:gd name="T3" fmla="*/ 35 h 77"/>
              <a:gd name="T4" fmla="*/ 33 w 67"/>
              <a:gd name="T5" fmla="*/ 66 h 77"/>
              <a:gd name="T6" fmla="*/ 56 w 67"/>
              <a:gd name="T7" fmla="*/ 35 h 77"/>
              <a:gd name="T8" fmla="*/ 33 w 67"/>
              <a:gd name="T9" fmla="*/ 11 h 77"/>
              <a:gd name="T10" fmla="*/ 33 w 67"/>
              <a:gd name="T11" fmla="*/ 77 h 77"/>
              <a:gd name="T12" fmla="*/ 0 w 67"/>
              <a:gd name="T13" fmla="*/ 35 h 77"/>
              <a:gd name="T14" fmla="*/ 33 w 67"/>
              <a:gd name="T15" fmla="*/ 0 h 77"/>
              <a:gd name="T16" fmla="*/ 67 w 67"/>
              <a:gd name="T17" fmla="*/ 35 h 77"/>
              <a:gd name="T18" fmla="*/ 33 w 67"/>
              <a:gd name="T1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77">
                <a:moveTo>
                  <a:pt x="33" y="11"/>
                </a:moveTo>
                <a:cubicBezTo>
                  <a:pt x="16" y="11"/>
                  <a:pt x="11" y="17"/>
                  <a:pt x="11" y="35"/>
                </a:cubicBezTo>
                <a:cubicBezTo>
                  <a:pt x="11" y="50"/>
                  <a:pt x="19" y="66"/>
                  <a:pt x="33" y="66"/>
                </a:cubicBezTo>
                <a:cubicBezTo>
                  <a:pt x="48" y="66"/>
                  <a:pt x="56" y="50"/>
                  <a:pt x="56" y="35"/>
                </a:cubicBezTo>
                <a:cubicBezTo>
                  <a:pt x="56" y="17"/>
                  <a:pt x="50" y="11"/>
                  <a:pt x="33" y="11"/>
                </a:cubicBezTo>
                <a:moveTo>
                  <a:pt x="33" y="77"/>
                </a:moveTo>
                <a:cubicBezTo>
                  <a:pt x="14" y="77"/>
                  <a:pt x="0" y="59"/>
                  <a:pt x="0" y="35"/>
                </a:cubicBezTo>
                <a:cubicBezTo>
                  <a:pt x="0" y="19"/>
                  <a:pt x="4" y="0"/>
                  <a:pt x="33" y="0"/>
                </a:cubicBezTo>
                <a:cubicBezTo>
                  <a:pt x="63" y="0"/>
                  <a:pt x="67" y="19"/>
                  <a:pt x="67" y="35"/>
                </a:cubicBezTo>
                <a:cubicBezTo>
                  <a:pt x="67" y="59"/>
                  <a:pt x="53" y="77"/>
                  <a:pt x="33" y="7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86" name="Freeform 32">
            <a:extLst>
              <a:ext uri="{FF2B5EF4-FFF2-40B4-BE49-F238E27FC236}">
                <a16:creationId xmlns:a16="http://schemas.microsoft.com/office/drawing/2014/main" id="{95E8FCD3-1885-4610-A2D6-5475476BAD56}"/>
              </a:ext>
            </a:extLst>
          </p:cNvPr>
          <p:cNvSpPr>
            <a:spLocks/>
          </p:cNvSpPr>
          <p:nvPr/>
        </p:nvSpPr>
        <p:spPr bwMode="auto">
          <a:xfrm rot="168091">
            <a:off x="2259962" y="674688"/>
            <a:ext cx="109537" cy="84138"/>
          </a:xfrm>
          <a:custGeom>
            <a:avLst/>
            <a:gdLst>
              <a:gd name="T0" fmla="*/ 57 w 69"/>
              <a:gd name="T1" fmla="*/ 53 h 53"/>
              <a:gd name="T2" fmla="*/ 0 w 69"/>
              <a:gd name="T3" fmla="*/ 20 h 53"/>
              <a:gd name="T4" fmla="*/ 12 w 69"/>
              <a:gd name="T5" fmla="*/ 0 h 53"/>
              <a:gd name="T6" fmla="*/ 69 w 69"/>
              <a:gd name="T7" fmla="*/ 34 h 53"/>
              <a:gd name="T8" fmla="*/ 57 w 69"/>
              <a:gd name="T9" fmla="*/ 53 h 53"/>
            </a:gdLst>
            <a:ahLst/>
            <a:cxnLst>
              <a:cxn ang="0">
                <a:pos x="T0" y="T1"/>
              </a:cxn>
              <a:cxn ang="0">
                <a:pos x="T2" y="T3"/>
              </a:cxn>
              <a:cxn ang="0">
                <a:pos x="T4" y="T5"/>
              </a:cxn>
              <a:cxn ang="0">
                <a:pos x="T6" y="T7"/>
              </a:cxn>
              <a:cxn ang="0">
                <a:pos x="T8" y="T9"/>
              </a:cxn>
            </a:cxnLst>
            <a:rect l="0" t="0" r="r" b="b"/>
            <a:pathLst>
              <a:path w="69" h="53">
                <a:moveTo>
                  <a:pt x="57" y="53"/>
                </a:moveTo>
                <a:lnTo>
                  <a:pt x="0" y="20"/>
                </a:lnTo>
                <a:lnTo>
                  <a:pt x="12" y="0"/>
                </a:lnTo>
                <a:lnTo>
                  <a:pt x="69" y="34"/>
                </a:lnTo>
                <a:lnTo>
                  <a:pt x="57"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87" name="Freeform 33">
            <a:extLst>
              <a:ext uri="{FF2B5EF4-FFF2-40B4-BE49-F238E27FC236}">
                <a16:creationId xmlns:a16="http://schemas.microsoft.com/office/drawing/2014/main" id="{74EBEFFA-7C26-4551-B674-F704C1665375}"/>
              </a:ext>
            </a:extLst>
          </p:cNvPr>
          <p:cNvSpPr>
            <a:spLocks/>
          </p:cNvSpPr>
          <p:nvPr/>
        </p:nvSpPr>
        <p:spPr bwMode="auto">
          <a:xfrm rot="168091">
            <a:off x="2021837" y="674688"/>
            <a:ext cx="158750" cy="192088"/>
          </a:xfrm>
          <a:custGeom>
            <a:avLst/>
            <a:gdLst>
              <a:gd name="T0" fmla="*/ 50 w 50"/>
              <a:gd name="T1" fmla="*/ 60 h 60"/>
              <a:gd name="T2" fmla="*/ 17 w 50"/>
              <a:gd name="T3" fmla="*/ 60 h 60"/>
              <a:gd name="T4" fmla="*/ 0 w 50"/>
              <a:gd name="T5" fmla="*/ 38 h 60"/>
              <a:gd name="T6" fmla="*/ 0 w 50"/>
              <a:gd name="T7" fmla="*/ 24 h 60"/>
              <a:gd name="T8" fmla="*/ 42 w 50"/>
              <a:gd name="T9" fmla="*/ 0 h 60"/>
              <a:gd name="T10" fmla="*/ 47 w 50"/>
              <a:gd name="T11" fmla="*/ 10 h 60"/>
              <a:gd name="T12" fmla="*/ 11 w 50"/>
              <a:gd name="T13" fmla="*/ 30 h 60"/>
              <a:gd name="T14" fmla="*/ 11 w 50"/>
              <a:gd name="T15" fmla="*/ 38 h 60"/>
              <a:gd name="T16" fmla="*/ 17 w 50"/>
              <a:gd name="T17" fmla="*/ 49 h 60"/>
              <a:gd name="T18" fmla="*/ 50 w 50"/>
              <a:gd name="T19" fmla="*/ 49 h 60"/>
              <a:gd name="T20" fmla="*/ 50 w 50"/>
              <a:gd name="T2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60">
                <a:moveTo>
                  <a:pt x="50" y="60"/>
                </a:moveTo>
                <a:cubicBezTo>
                  <a:pt x="17" y="60"/>
                  <a:pt x="17" y="60"/>
                  <a:pt x="17" y="60"/>
                </a:cubicBezTo>
                <a:cubicBezTo>
                  <a:pt x="8" y="60"/>
                  <a:pt x="0" y="50"/>
                  <a:pt x="0" y="38"/>
                </a:cubicBezTo>
                <a:cubicBezTo>
                  <a:pt x="0" y="24"/>
                  <a:pt x="0" y="24"/>
                  <a:pt x="0" y="24"/>
                </a:cubicBezTo>
                <a:cubicBezTo>
                  <a:pt x="42" y="0"/>
                  <a:pt x="42" y="0"/>
                  <a:pt x="42" y="0"/>
                </a:cubicBezTo>
                <a:cubicBezTo>
                  <a:pt x="47" y="10"/>
                  <a:pt x="47" y="10"/>
                  <a:pt x="47" y="10"/>
                </a:cubicBezTo>
                <a:cubicBezTo>
                  <a:pt x="11" y="30"/>
                  <a:pt x="11" y="30"/>
                  <a:pt x="11" y="30"/>
                </a:cubicBezTo>
                <a:cubicBezTo>
                  <a:pt x="11" y="38"/>
                  <a:pt x="11" y="38"/>
                  <a:pt x="11" y="38"/>
                </a:cubicBezTo>
                <a:cubicBezTo>
                  <a:pt x="11" y="45"/>
                  <a:pt x="15" y="49"/>
                  <a:pt x="17" y="49"/>
                </a:cubicBezTo>
                <a:cubicBezTo>
                  <a:pt x="50" y="49"/>
                  <a:pt x="50" y="49"/>
                  <a:pt x="50" y="49"/>
                </a:cubicBezTo>
                <a:lnTo>
                  <a:pt x="50"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88" name="Freeform 34">
            <a:extLst>
              <a:ext uri="{FF2B5EF4-FFF2-40B4-BE49-F238E27FC236}">
                <a16:creationId xmlns:a16="http://schemas.microsoft.com/office/drawing/2014/main" id="{B5BBD4E2-F960-4BC2-A7A5-5732DC2334CD}"/>
              </a:ext>
            </a:extLst>
          </p:cNvPr>
          <p:cNvSpPr>
            <a:spLocks/>
          </p:cNvSpPr>
          <p:nvPr/>
        </p:nvSpPr>
        <p:spPr bwMode="auto">
          <a:xfrm rot="168091">
            <a:off x="2180587" y="765175"/>
            <a:ext cx="277812" cy="404813"/>
          </a:xfrm>
          <a:custGeom>
            <a:avLst/>
            <a:gdLst>
              <a:gd name="T0" fmla="*/ 11 w 87"/>
              <a:gd name="T1" fmla="*/ 126 h 126"/>
              <a:gd name="T2" fmla="*/ 0 w 87"/>
              <a:gd name="T3" fmla="*/ 126 h 126"/>
              <a:gd name="T4" fmla="*/ 0 w 87"/>
              <a:gd name="T5" fmla="*/ 76 h 126"/>
              <a:gd name="T6" fmla="*/ 51 w 87"/>
              <a:gd name="T7" fmla="*/ 13 h 126"/>
              <a:gd name="T8" fmla="*/ 81 w 87"/>
              <a:gd name="T9" fmla="*/ 0 h 126"/>
              <a:gd name="T10" fmla="*/ 87 w 87"/>
              <a:gd name="T11" fmla="*/ 9 h 126"/>
              <a:gd name="T12" fmla="*/ 55 w 87"/>
              <a:gd name="T13" fmla="*/ 23 h 126"/>
              <a:gd name="T14" fmla="*/ 11 w 87"/>
              <a:gd name="T15" fmla="*/ 76 h 126"/>
              <a:gd name="T16" fmla="*/ 11 w 87"/>
              <a:gd name="T17"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126">
                <a:moveTo>
                  <a:pt x="11" y="126"/>
                </a:moveTo>
                <a:cubicBezTo>
                  <a:pt x="0" y="126"/>
                  <a:pt x="0" y="126"/>
                  <a:pt x="0" y="126"/>
                </a:cubicBezTo>
                <a:cubicBezTo>
                  <a:pt x="0" y="76"/>
                  <a:pt x="0" y="76"/>
                  <a:pt x="0" y="76"/>
                </a:cubicBezTo>
                <a:cubicBezTo>
                  <a:pt x="0" y="32"/>
                  <a:pt x="25" y="23"/>
                  <a:pt x="51" y="13"/>
                </a:cubicBezTo>
                <a:cubicBezTo>
                  <a:pt x="61" y="9"/>
                  <a:pt x="71" y="5"/>
                  <a:pt x="81" y="0"/>
                </a:cubicBezTo>
                <a:cubicBezTo>
                  <a:pt x="87" y="9"/>
                  <a:pt x="87" y="9"/>
                  <a:pt x="87" y="9"/>
                </a:cubicBezTo>
                <a:cubicBezTo>
                  <a:pt x="76" y="15"/>
                  <a:pt x="65" y="19"/>
                  <a:pt x="55" y="23"/>
                </a:cubicBezTo>
                <a:cubicBezTo>
                  <a:pt x="29" y="33"/>
                  <a:pt x="11" y="40"/>
                  <a:pt x="11" y="76"/>
                </a:cubicBezTo>
                <a:lnTo>
                  <a:pt x="11"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b="1"/>
          </a:p>
        </p:txBody>
      </p:sp>
      <p:sp>
        <p:nvSpPr>
          <p:cNvPr id="89" name="Freeform 35">
            <a:extLst>
              <a:ext uri="{FF2B5EF4-FFF2-40B4-BE49-F238E27FC236}">
                <a16:creationId xmlns:a16="http://schemas.microsoft.com/office/drawing/2014/main" id="{DBA4344F-3177-4801-93FE-8B5D10A39B6B}"/>
              </a:ext>
            </a:extLst>
          </p:cNvPr>
          <p:cNvSpPr>
            <a:spLocks/>
          </p:cNvSpPr>
          <p:nvPr/>
        </p:nvSpPr>
        <p:spPr bwMode="auto">
          <a:xfrm rot="168091">
            <a:off x="2725099" y="765175"/>
            <a:ext cx="274637" cy="404813"/>
          </a:xfrm>
          <a:custGeom>
            <a:avLst/>
            <a:gdLst>
              <a:gd name="T0" fmla="*/ 86 w 86"/>
              <a:gd name="T1" fmla="*/ 126 h 126"/>
              <a:gd name="T2" fmla="*/ 75 w 86"/>
              <a:gd name="T3" fmla="*/ 126 h 126"/>
              <a:gd name="T4" fmla="*/ 75 w 86"/>
              <a:gd name="T5" fmla="*/ 76 h 126"/>
              <a:gd name="T6" fmla="*/ 31 w 86"/>
              <a:gd name="T7" fmla="*/ 23 h 126"/>
              <a:gd name="T8" fmla="*/ 0 w 86"/>
              <a:gd name="T9" fmla="*/ 9 h 126"/>
              <a:gd name="T10" fmla="*/ 5 w 86"/>
              <a:gd name="T11" fmla="*/ 0 h 126"/>
              <a:gd name="T12" fmla="*/ 35 w 86"/>
              <a:gd name="T13" fmla="*/ 13 h 126"/>
              <a:gd name="T14" fmla="*/ 86 w 86"/>
              <a:gd name="T15" fmla="*/ 76 h 126"/>
              <a:gd name="T16" fmla="*/ 86 w 86"/>
              <a:gd name="T17"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126">
                <a:moveTo>
                  <a:pt x="86" y="126"/>
                </a:moveTo>
                <a:cubicBezTo>
                  <a:pt x="75" y="126"/>
                  <a:pt x="75" y="126"/>
                  <a:pt x="75" y="126"/>
                </a:cubicBezTo>
                <a:cubicBezTo>
                  <a:pt x="75" y="76"/>
                  <a:pt x="75" y="76"/>
                  <a:pt x="75" y="76"/>
                </a:cubicBezTo>
                <a:cubicBezTo>
                  <a:pt x="75" y="40"/>
                  <a:pt x="58" y="33"/>
                  <a:pt x="31" y="23"/>
                </a:cubicBezTo>
                <a:cubicBezTo>
                  <a:pt x="22" y="19"/>
                  <a:pt x="11" y="15"/>
                  <a:pt x="0" y="9"/>
                </a:cubicBezTo>
                <a:cubicBezTo>
                  <a:pt x="5" y="0"/>
                  <a:pt x="5" y="0"/>
                  <a:pt x="5" y="0"/>
                </a:cubicBezTo>
                <a:cubicBezTo>
                  <a:pt x="15" y="5"/>
                  <a:pt x="25" y="9"/>
                  <a:pt x="35" y="13"/>
                </a:cubicBezTo>
                <a:cubicBezTo>
                  <a:pt x="61" y="23"/>
                  <a:pt x="86" y="32"/>
                  <a:pt x="86" y="76"/>
                </a:cubicBezTo>
                <a:lnTo>
                  <a:pt x="86"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b="1"/>
          </a:p>
        </p:txBody>
      </p:sp>
      <p:sp>
        <p:nvSpPr>
          <p:cNvPr id="90" name="Freeform 36">
            <a:extLst>
              <a:ext uri="{FF2B5EF4-FFF2-40B4-BE49-F238E27FC236}">
                <a16:creationId xmlns:a16="http://schemas.microsoft.com/office/drawing/2014/main" id="{08DC1554-6786-496C-B31F-832F8E1CF017}"/>
              </a:ext>
            </a:extLst>
          </p:cNvPr>
          <p:cNvSpPr>
            <a:spLocks noEditPoints="1"/>
          </p:cNvSpPr>
          <p:nvPr/>
        </p:nvSpPr>
        <p:spPr bwMode="auto">
          <a:xfrm rot="168091">
            <a:off x="2426649" y="706438"/>
            <a:ext cx="330200" cy="163513"/>
          </a:xfrm>
          <a:custGeom>
            <a:avLst/>
            <a:gdLst>
              <a:gd name="T0" fmla="*/ 104 w 208"/>
              <a:gd name="T1" fmla="*/ 55 h 103"/>
              <a:gd name="T2" fmla="*/ 146 w 208"/>
              <a:gd name="T3" fmla="*/ 77 h 103"/>
              <a:gd name="T4" fmla="*/ 178 w 208"/>
              <a:gd name="T5" fmla="*/ 45 h 103"/>
              <a:gd name="T6" fmla="*/ 166 w 208"/>
              <a:gd name="T7" fmla="*/ 25 h 103"/>
              <a:gd name="T8" fmla="*/ 104 w 208"/>
              <a:gd name="T9" fmla="*/ 35 h 103"/>
              <a:gd name="T10" fmla="*/ 42 w 208"/>
              <a:gd name="T11" fmla="*/ 25 h 103"/>
              <a:gd name="T12" fmla="*/ 28 w 208"/>
              <a:gd name="T13" fmla="*/ 45 h 103"/>
              <a:gd name="T14" fmla="*/ 62 w 208"/>
              <a:gd name="T15" fmla="*/ 77 h 103"/>
              <a:gd name="T16" fmla="*/ 104 w 208"/>
              <a:gd name="T17" fmla="*/ 55 h 103"/>
              <a:gd name="T18" fmla="*/ 150 w 208"/>
              <a:gd name="T19" fmla="*/ 103 h 103"/>
              <a:gd name="T20" fmla="*/ 104 w 208"/>
              <a:gd name="T21" fmla="*/ 81 h 103"/>
              <a:gd name="T22" fmla="*/ 56 w 208"/>
              <a:gd name="T23" fmla="*/ 103 h 103"/>
              <a:gd name="T24" fmla="*/ 0 w 208"/>
              <a:gd name="T25" fmla="*/ 47 h 103"/>
              <a:gd name="T26" fmla="*/ 32 w 208"/>
              <a:gd name="T27" fmla="*/ 0 h 103"/>
              <a:gd name="T28" fmla="*/ 104 w 208"/>
              <a:gd name="T29" fmla="*/ 12 h 103"/>
              <a:gd name="T30" fmla="*/ 176 w 208"/>
              <a:gd name="T31" fmla="*/ 0 h 103"/>
              <a:gd name="T32" fmla="*/ 208 w 208"/>
              <a:gd name="T33" fmla="*/ 47 h 103"/>
              <a:gd name="T34" fmla="*/ 150 w 208"/>
              <a:gd name="T35"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103">
                <a:moveTo>
                  <a:pt x="104" y="55"/>
                </a:moveTo>
                <a:lnTo>
                  <a:pt x="146" y="77"/>
                </a:lnTo>
                <a:lnTo>
                  <a:pt x="178" y="45"/>
                </a:lnTo>
                <a:lnTo>
                  <a:pt x="166" y="25"/>
                </a:lnTo>
                <a:lnTo>
                  <a:pt x="104" y="35"/>
                </a:lnTo>
                <a:lnTo>
                  <a:pt x="42" y="25"/>
                </a:lnTo>
                <a:lnTo>
                  <a:pt x="28" y="45"/>
                </a:lnTo>
                <a:lnTo>
                  <a:pt x="62" y="77"/>
                </a:lnTo>
                <a:lnTo>
                  <a:pt x="104" y="55"/>
                </a:lnTo>
                <a:close/>
                <a:moveTo>
                  <a:pt x="150" y="103"/>
                </a:moveTo>
                <a:lnTo>
                  <a:pt x="104" y="81"/>
                </a:lnTo>
                <a:lnTo>
                  <a:pt x="56" y="103"/>
                </a:lnTo>
                <a:lnTo>
                  <a:pt x="0" y="47"/>
                </a:lnTo>
                <a:lnTo>
                  <a:pt x="32" y="0"/>
                </a:lnTo>
                <a:lnTo>
                  <a:pt x="104" y="12"/>
                </a:lnTo>
                <a:lnTo>
                  <a:pt x="176" y="0"/>
                </a:lnTo>
                <a:lnTo>
                  <a:pt x="208" y="47"/>
                </a:lnTo>
                <a:lnTo>
                  <a:pt x="150" y="1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91" name="Rectangle 37">
            <a:extLst>
              <a:ext uri="{FF2B5EF4-FFF2-40B4-BE49-F238E27FC236}">
                <a16:creationId xmlns:a16="http://schemas.microsoft.com/office/drawing/2014/main" id="{271AD29F-5038-4DA9-817B-5A857E598D19}"/>
              </a:ext>
            </a:extLst>
          </p:cNvPr>
          <p:cNvSpPr>
            <a:spLocks noChangeArrowheads="1"/>
          </p:cNvSpPr>
          <p:nvPr/>
        </p:nvSpPr>
        <p:spPr bwMode="auto">
          <a:xfrm rot="168091">
            <a:off x="2661599" y="655638"/>
            <a:ext cx="34925" cy="69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92" name="Rectangle 38">
            <a:extLst>
              <a:ext uri="{FF2B5EF4-FFF2-40B4-BE49-F238E27FC236}">
                <a16:creationId xmlns:a16="http://schemas.microsoft.com/office/drawing/2014/main" id="{8421F4BD-19A4-4031-8BF8-7A9B1F8A3822}"/>
              </a:ext>
            </a:extLst>
          </p:cNvPr>
          <p:cNvSpPr>
            <a:spLocks noChangeArrowheads="1"/>
          </p:cNvSpPr>
          <p:nvPr/>
        </p:nvSpPr>
        <p:spPr bwMode="auto">
          <a:xfrm rot="168091">
            <a:off x="2483799" y="655638"/>
            <a:ext cx="34925" cy="69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93" name="Rectangle 39">
            <a:extLst>
              <a:ext uri="{FF2B5EF4-FFF2-40B4-BE49-F238E27FC236}">
                <a16:creationId xmlns:a16="http://schemas.microsoft.com/office/drawing/2014/main" id="{BE01D425-D588-4E26-B74A-1D7537C3A8E8}"/>
              </a:ext>
            </a:extLst>
          </p:cNvPr>
          <p:cNvSpPr>
            <a:spLocks noChangeArrowheads="1"/>
          </p:cNvSpPr>
          <p:nvPr/>
        </p:nvSpPr>
        <p:spPr bwMode="auto">
          <a:xfrm rot="168091">
            <a:off x="2572699" y="957263"/>
            <a:ext cx="34925"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b="1"/>
          </a:p>
        </p:txBody>
      </p:sp>
      <p:sp>
        <p:nvSpPr>
          <p:cNvPr id="94" name="Rectangle 40">
            <a:extLst>
              <a:ext uri="{FF2B5EF4-FFF2-40B4-BE49-F238E27FC236}">
                <a16:creationId xmlns:a16="http://schemas.microsoft.com/office/drawing/2014/main" id="{9F65D57A-73DC-457E-B33E-32F81A3CCEC3}"/>
              </a:ext>
            </a:extLst>
          </p:cNvPr>
          <p:cNvSpPr>
            <a:spLocks noChangeArrowheads="1"/>
          </p:cNvSpPr>
          <p:nvPr/>
        </p:nvSpPr>
        <p:spPr bwMode="auto">
          <a:xfrm rot="168091">
            <a:off x="2572699" y="884238"/>
            <a:ext cx="34925" cy="38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b="1"/>
          </a:p>
        </p:txBody>
      </p:sp>
      <p:sp>
        <p:nvSpPr>
          <p:cNvPr id="95" name="Freeform 41">
            <a:extLst>
              <a:ext uri="{FF2B5EF4-FFF2-40B4-BE49-F238E27FC236}">
                <a16:creationId xmlns:a16="http://schemas.microsoft.com/office/drawing/2014/main" id="{A121F9B7-5E4C-473C-B40E-2FAED6F009F9}"/>
              </a:ext>
            </a:extLst>
          </p:cNvPr>
          <p:cNvSpPr>
            <a:spLocks/>
          </p:cNvSpPr>
          <p:nvPr/>
        </p:nvSpPr>
        <p:spPr bwMode="auto">
          <a:xfrm rot="168091">
            <a:off x="2413949" y="423863"/>
            <a:ext cx="355600" cy="266700"/>
          </a:xfrm>
          <a:custGeom>
            <a:avLst/>
            <a:gdLst>
              <a:gd name="T0" fmla="*/ 56 w 112"/>
              <a:gd name="T1" fmla="*/ 83 h 83"/>
              <a:gd name="T2" fmla="*/ 25 w 112"/>
              <a:gd name="T3" fmla="*/ 77 h 83"/>
              <a:gd name="T4" fmla="*/ 25 w 112"/>
              <a:gd name="T5" fmla="*/ 76 h 83"/>
              <a:gd name="T6" fmla="*/ 0 w 112"/>
              <a:gd name="T7" fmla="*/ 23 h 83"/>
              <a:gd name="T8" fmla="*/ 0 w 112"/>
              <a:gd name="T9" fmla="*/ 22 h 83"/>
              <a:gd name="T10" fmla="*/ 0 w 112"/>
              <a:gd name="T11" fmla="*/ 0 h 83"/>
              <a:gd name="T12" fmla="*/ 11 w 112"/>
              <a:gd name="T13" fmla="*/ 0 h 83"/>
              <a:gd name="T14" fmla="*/ 11 w 112"/>
              <a:gd name="T15" fmla="*/ 22 h 83"/>
              <a:gd name="T16" fmla="*/ 31 w 112"/>
              <a:gd name="T17" fmla="*/ 67 h 83"/>
              <a:gd name="T18" fmla="*/ 56 w 112"/>
              <a:gd name="T19" fmla="*/ 72 h 83"/>
              <a:gd name="T20" fmla="*/ 81 w 112"/>
              <a:gd name="T21" fmla="*/ 67 h 83"/>
              <a:gd name="T22" fmla="*/ 100 w 112"/>
              <a:gd name="T23" fmla="*/ 22 h 83"/>
              <a:gd name="T24" fmla="*/ 100 w 112"/>
              <a:gd name="T25" fmla="*/ 0 h 83"/>
              <a:gd name="T26" fmla="*/ 112 w 112"/>
              <a:gd name="T27" fmla="*/ 0 h 83"/>
              <a:gd name="T28" fmla="*/ 112 w 112"/>
              <a:gd name="T29" fmla="*/ 23 h 83"/>
              <a:gd name="T30" fmla="*/ 87 w 112"/>
              <a:gd name="T31" fmla="*/ 76 h 83"/>
              <a:gd name="T32" fmla="*/ 86 w 112"/>
              <a:gd name="T33" fmla="*/ 77 h 83"/>
              <a:gd name="T34" fmla="*/ 56 w 112"/>
              <a:gd name="T35"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83">
                <a:moveTo>
                  <a:pt x="56" y="83"/>
                </a:moveTo>
                <a:cubicBezTo>
                  <a:pt x="55" y="83"/>
                  <a:pt x="38" y="83"/>
                  <a:pt x="25" y="77"/>
                </a:cubicBezTo>
                <a:cubicBezTo>
                  <a:pt x="25" y="76"/>
                  <a:pt x="25" y="76"/>
                  <a:pt x="25" y="76"/>
                </a:cubicBezTo>
                <a:cubicBezTo>
                  <a:pt x="24" y="76"/>
                  <a:pt x="6" y="64"/>
                  <a:pt x="0" y="23"/>
                </a:cubicBezTo>
                <a:cubicBezTo>
                  <a:pt x="0" y="22"/>
                  <a:pt x="0" y="22"/>
                  <a:pt x="0" y="22"/>
                </a:cubicBezTo>
                <a:cubicBezTo>
                  <a:pt x="0" y="0"/>
                  <a:pt x="0" y="0"/>
                  <a:pt x="0" y="0"/>
                </a:cubicBezTo>
                <a:cubicBezTo>
                  <a:pt x="11" y="0"/>
                  <a:pt x="11" y="0"/>
                  <a:pt x="11" y="0"/>
                </a:cubicBezTo>
                <a:cubicBezTo>
                  <a:pt x="11" y="22"/>
                  <a:pt x="11" y="22"/>
                  <a:pt x="11" y="22"/>
                </a:cubicBezTo>
                <a:cubicBezTo>
                  <a:pt x="16" y="54"/>
                  <a:pt x="29" y="66"/>
                  <a:pt x="31" y="67"/>
                </a:cubicBezTo>
                <a:cubicBezTo>
                  <a:pt x="41" y="72"/>
                  <a:pt x="56" y="72"/>
                  <a:pt x="56" y="72"/>
                </a:cubicBezTo>
                <a:cubicBezTo>
                  <a:pt x="56" y="72"/>
                  <a:pt x="71" y="72"/>
                  <a:pt x="81" y="67"/>
                </a:cubicBezTo>
                <a:cubicBezTo>
                  <a:pt x="83" y="66"/>
                  <a:pt x="96" y="54"/>
                  <a:pt x="100" y="22"/>
                </a:cubicBezTo>
                <a:cubicBezTo>
                  <a:pt x="100" y="0"/>
                  <a:pt x="100" y="0"/>
                  <a:pt x="100" y="0"/>
                </a:cubicBezTo>
                <a:cubicBezTo>
                  <a:pt x="112" y="0"/>
                  <a:pt x="112" y="0"/>
                  <a:pt x="112" y="0"/>
                </a:cubicBezTo>
                <a:cubicBezTo>
                  <a:pt x="112" y="23"/>
                  <a:pt x="112" y="23"/>
                  <a:pt x="112" y="23"/>
                </a:cubicBezTo>
                <a:cubicBezTo>
                  <a:pt x="106" y="64"/>
                  <a:pt x="88" y="76"/>
                  <a:pt x="87" y="76"/>
                </a:cubicBezTo>
                <a:cubicBezTo>
                  <a:pt x="86" y="77"/>
                  <a:pt x="86" y="77"/>
                  <a:pt x="86" y="77"/>
                </a:cubicBezTo>
                <a:cubicBezTo>
                  <a:pt x="74" y="83"/>
                  <a:pt x="57" y="83"/>
                  <a:pt x="56" y="8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96" name="Freeform 42">
            <a:extLst>
              <a:ext uri="{FF2B5EF4-FFF2-40B4-BE49-F238E27FC236}">
                <a16:creationId xmlns:a16="http://schemas.microsoft.com/office/drawing/2014/main" id="{F3DADA26-7D86-490C-A804-E96026AA4540}"/>
              </a:ext>
            </a:extLst>
          </p:cNvPr>
          <p:cNvSpPr>
            <a:spLocks/>
          </p:cNvSpPr>
          <p:nvPr/>
        </p:nvSpPr>
        <p:spPr bwMode="auto">
          <a:xfrm rot="168091">
            <a:off x="2413949" y="247650"/>
            <a:ext cx="355600" cy="176213"/>
          </a:xfrm>
          <a:custGeom>
            <a:avLst/>
            <a:gdLst>
              <a:gd name="T0" fmla="*/ 112 w 112"/>
              <a:gd name="T1" fmla="*/ 55 h 55"/>
              <a:gd name="T2" fmla="*/ 100 w 112"/>
              <a:gd name="T3" fmla="*/ 55 h 55"/>
              <a:gd name="T4" fmla="*/ 56 w 112"/>
              <a:gd name="T5" fmla="*/ 11 h 55"/>
              <a:gd name="T6" fmla="*/ 11 w 112"/>
              <a:gd name="T7" fmla="*/ 55 h 55"/>
              <a:gd name="T8" fmla="*/ 0 w 112"/>
              <a:gd name="T9" fmla="*/ 55 h 55"/>
              <a:gd name="T10" fmla="*/ 56 w 112"/>
              <a:gd name="T11" fmla="*/ 0 h 55"/>
              <a:gd name="T12" fmla="*/ 112 w 112"/>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112" h="55">
                <a:moveTo>
                  <a:pt x="112" y="55"/>
                </a:moveTo>
                <a:cubicBezTo>
                  <a:pt x="100" y="55"/>
                  <a:pt x="100" y="55"/>
                  <a:pt x="100" y="55"/>
                </a:cubicBezTo>
                <a:cubicBezTo>
                  <a:pt x="100" y="25"/>
                  <a:pt x="87" y="11"/>
                  <a:pt x="56" y="11"/>
                </a:cubicBezTo>
                <a:cubicBezTo>
                  <a:pt x="25" y="11"/>
                  <a:pt x="11" y="25"/>
                  <a:pt x="11" y="55"/>
                </a:cubicBezTo>
                <a:cubicBezTo>
                  <a:pt x="0" y="55"/>
                  <a:pt x="0" y="55"/>
                  <a:pt x="0" y="55"/>
                </a:cubicBezTo>
                <a:cubicBezTo>
                  <a:pt x="0" y="18"/>
                  <a:pt x="19" y="0"/>
                  <a:pt x="56" y="0"/>
                </a:cubicBezTo>
                <a:cubicBezTo>
                  <a:pt x="93" y="0"/>
                  <a:pt x="112" y="18"/>
                  <a:pt x="112" y="5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97" name="Freeform 43">
            <a:extLst>
              <a:ext uri="{FF2B5EF4-FFF2-40B4-BE49-F238E27FC236}">
                <a16:creationId xmlns:a16="http://schemas.microsoft.com/office/drawing/2014/main" id="{92860FA8-4A1A-42FB-95A4-38F4C6BB6631}"/>
              </a:ext>
            </a:extLst>
          </p:cNvPr>
          <p:cNvSpPr>
            <a:spLocks/>
          </p:cNvSpPr>
          <p:nvPr/>
        </p:nvSpPr>
        <p:spPr bwMode="auto">
          <a:xfrm rot="168091">
            <a:off x="2423474" y="369888"/>
            <a:ext cx="336550" cy="109538"/>
          </a:xfrm>
          <a:custGeom>
            <a:avLst/>
            <a:gdLst>
              <a:gd name="T0" fmla="*/ 162 w 212"/>
              <a:gd name="T1" fmla="*/ 69 h 69"/>
              <a:gd name="T2" fmla="*/ 50 w 212"/>
              <a:gd name="T3" fmla="*/ 24 h 69"/>
              <a:gd name="T4" fmla="*/ 10 w 212"/>
              <a:gd name="T5" fmla="*/ 44 h 69"/>
              <a:gd name="T6" fmla="*/ 0 w 212"/>
              <a:gd name="T7" fmla="*/ 24 h 69"/>
              <a:gd name="T8" fmla="*/ 50 w 212"/>
              <a:gd name="T9" fmla="*/ 0 h 69"/>
              <a:gd name="T10" fmla="*/ 160 w 212"/>
              <a:gd name="T11" fmla="*/ 44 h 69"/>
              <a:gd name="T12" fmla="*/ 202 w 212"/>
              <a:gd name="T13" fmla="*/ 24 h 69"/>
              <a:gd name="T14" fmla="*/ 212 w 212"/>
              <a:gd name="T15" fmla="*/ 44 h 69"/>
              <a:gd name="T16" fmla="*/ 162 w 212"/>
              <a:gd name="T17"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69">
                <a:moveTo>
                  <a:pt x="162" y="69"/>
                </a:moveTo>
                <a:lnTo>
                  <a:pt x="50" y="24"/>
                </a:lnTo>
                <a:lnTo>
                  <a:pt x="10" y="44"/>
                </a:lnTo>
                <a:lnTo>
                  <a:pt x="0" y="24"/>
                </a:lnTo>
                <a:lnTo>
                  <a:pt x="50" y="0"/>
                </a:lnTo>
                <a:lnTo>
                  <a:pt x="160" y="44"/>
                </a:lnTo>
                <a:lnTo>
                  <a:pt x="202" y="24"/>
                </a:lnTo>
                <a:lnTo>
                  <a:pt x="212" y="44"/>
                </a:lnTo>
                <a:lnTo>
                  <a:pt x="162"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98" name="Rectangle 44">
            <a:extLst>
              <a:ext uri="{FF2B5EF4-FFF2-40B4-BE49-F238E27FC236}">
                <a16:creationId xmlns:a16="http://schemas.microsoft.com/office/drawing/2014/main" id="{2BDF2908-9752-49D0-8915-057577FBB3F0}"/>
              </a:ext>
            </a:extLst>
          </p:cNvPr>
          <p:cNvSpPr>
            <a:spLocks noChangeArrowheads="1"/>
          </p:cNvSpPr>
          <p:nvPr/>
        </p:nvSpPr>
        <p:spPr bwMode="auto">
          <a:xfrm rot="168091">
            <a:off x="2325049" y="1028700"/>
            <a:ext cx="34925" cy="141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b="1"/>
          </a:p>
        </p:txBody>
      </p:sp>
      <p:sp>
        <p:nvSpPr>
          <p:cNvPr id="99" name="Rectangle 45">
            <a:extLst>
              <a:ext uri="{FF2B5EF4-FFF2-40B4-BE49-F238E27FC236}">
                <a16:creationId xmlns:a16="http://schemas.microsoft.com/office/drawing/2014/main" id="{122982FE-84F4-4085-93D3-62E775354DD7}"/>
              </a:ext>
            </a:extLst>
          </p:cNvPr>
          <p:cNvSpPr>
            <a:spLocks noChangeArrowheads="1"/>
          </p:cNvSpPr>
          <p:nvPr/>
        </p:nvSpPr>
        <p:spPr bwMode="auto">
          <a:xfrm rot="168091">
            <a:off x="2820349" y="1028700"/>
            <a:ext cx="38100" cy="141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b="1"/>
          </a:p>
        </p:txBody>
      </p:sp>
      <p:sp>
        <p:nvSpPr>
          <p:cNvPr id="100" name="תיבת טקסט 54">
            <a:extLst>
              <a:ext uri="{FF2B5EF4-FFF2-40B4-BE49-F238E27FC236}">
                <a16:creationId xmlns:a16="http://schemas.microsoft.com/office/drawing/2014/main" id="{2B0DFB1B-F5A4-4670-8961-D1410888A16B}"/>
              </a:ext>
            </a:extLst>
          </p:cNvPr>
          <p:cNvSpPr txBox="1"/>
          <p:nvPr/>
        </p:nvSpPr>
        <p:spPr>
          <a:xfrm>
            <a:off x="8037830" y="2523172"/>
            <a:ext cx="3162300" cy="1575624"/>
          </a:xfrm>
          <a:prstGeom prst="rect">
            <a:avLst/>
          </a:prstGeom>
          <a:noFill/>
        </p:spPr>
        <p:txBody>
          <a:bodyPr wrap="square">
            <a:spAutoFit/>
          </a:bodyPr>
          <a:lstStyle/>
          <a:p>
            <a:pPr algn="ctr">
              <a:lnSpc>
                <a:spcPct val="80000"/>
              </a:lnSpc>
            </a:pPr>
            <a:r>
              <a:rPr lang="he-IL" sz="2000" b="1" dirty="0">
                <a:solidFill>
                  <a:schemeClr val="bg1"/>
                </a:solidFill>
                <a:latin typeface="Assistant Light" panose="00000400000000000000" pitchFamily="2" charset="-79"/>
                <a:cs typeface="Assistant Light" panose="00000400000000000000" pitchFamily="2" charset="-79"/>
              </a:rPr>
              <a:t>הסקר בוצע בשילוב של תשאול באינטרנט </a:t>
            </a:r>
            <a:br>
              <a:rPr lang="en-US" sz="2000" b="1" dirty="0">
                <a:solidFill>
                  <a:schemeClr val="bg1"/>
                </a:solidFill>
                <a:latin typeface="Assistant Light" panose="00000400000000000000" pitchFamily="2" charset="-79"/>
                <a:cs typeface="Assistant Light" panose="00000400000000000000" pitchFamily="2" charset="-79"/>
              </a:rPr>
            </a:br>
            <a:r>
              <a:rPr lang="he-IL" sz="2000" b="1" dirty="0">
                <a:solidFill>
                  <a:schemeClr val="bg1"/>
                </a:solidFill>
                <a:latin typeface="Assistant Light" panose="00000400000000000000" pitchFamily="2" charset="-79"/>
                <a:cs typeface="Assistant Light" panose="00000400000000000000" pitchFamily="2" charset="-79"/>
              </a:rPr>
              <a:t>באמצעות הפאנל </a:t>
            </a:r>
            <a:br>
              <a:rPr lang="en-US" sz="2000" b="1" dirty="0">
                <a:solidFill>
                  <a:schemeClr val="bg1"/>
                </a:solidFill>
                <a:latin typeface="Assistant Light" panose="00000400000000000000" pitchFamily="2" charset="-79"/>
                <a:cs typeface="Assistant Light" panose="00000400000000000000" pitchFamily="2" charset="-79"/>
              </a:rPr>
            </a:br>
            <a:r>
              <a:rPr lang="he-IL" sz="2000" b="1" dirty="0">
                <a:solidFill>
                  <a:schemeClr val="bg1"/>
                </a:solidFill>
                <a:latin typeface="Assistant Light" panose="00000400000000000000" pitchFamily="2" charset="-79"/>
                <a:cs typeface="Assistant Light" panose="00000400000000000000" pitchFamily="2" charset="-79"/>
              </a:rPr>
              <a:t>האינטרנטי </a:t>
            </a:r>
            <a:r>
              <a:rPr lang="en-GB" sz="2000" b="1" dirty="0" err="1">
                <a:solidFill>
                  <a:schemeClr val="bg1"/>
                </a:solidFill>
                <a:latin typeface="Assistant Light" panose="00000400000000000000" pitchFamily="2" charset="-79"/>
                <a:cs typeface="Assistant Light" panose="00000400000000000000" pitchFamily="2" charset="-79"/>
              </a:rPr>
              <a:t>iPanel</a:t>
            </a:r>
            <a:endParaRPr lang="he-IL" sz="2000" b="1" dirty="0">
              <a:solidFill>
                <a:schemeClr val="bg1"/>
              </a:solidFill>
              <a:latin typeface="Assistant Light" panose="00000400000000000000" pitchFamily="2" charset="-79"/>
              <a:cs typeface="Assistant Light" panose="00000400000000000000" pitchFamily="2" charset="-79"/>
            </a:endParaRPr>
          </a:p>
          <a:p>
            <a:pPr algn="ctr">
              <a:lnSpc>
                <a:spcPct val="80000"/>
              </a:lnSpc>
            </a:pPr>
            <a:r>
              <a:rPr lang="he-IL" sz="2000" b="1" dirty="0">
                <a:solidFill>
                  <a:schemeClr val="bg1"/>
                </a:solidFill>
                <a:latin typeface="Assistant Light" panose="00000400000000000000" pitchFamily="2" charset="-79"/>
                <a:cs typeface="Assistant Light" panose="00000400000000000000" pitchFamily="2" charset="-79"/>
              </a:rPr>
              <a:t>וראיונות טלפוניים מהמוקד הטלפוני של חברת מדגם</a:t>
            </a:r>
            <a:endParaRPr lang="he-IL" sz="2000" b="1" dirty="0">
              <a:solidFill>
                <a:schemeClr val="bg1"/>
              </a:solidFill>
              <a:latin typeface="Assistant Light" panose="00000400000000000000" pitchFamily="2" charset="-79"/>
            </a:endParaRPr>
          </a:p>
        </p:txBody>
      </p:sp>
      <p:sp>
        <p:nvSpPr>
          <p:cNvPr id="101" name="תיבת טקסט 55">
            <a:extLst>
              <a:ext uri="{FF2B5EF4-FFF2-40B4-BE49-F238E27FC236}">
                <a16:creationId xmlns:a16="http://schemas.microsoft.com/office/drawing/2014/main" id="{115AC489-3983-469C-8A95-86150B254A4D}"/>
              </a:ext>
            </a:extLst>
          </p:cNvPr>
          <p:cNvSpPr txBox="1"/>
          <p:nvPr/>
        </p:nvSpPr>
        <p:spPr>
          <a:xfrm>
            <a:off x="4547477" y="1440463"/>
            <a:ext cx="2967197" cy="3052952"/>
          </a:xfrm>
          <a:prstGeom prst="rect">
            <a:avLst/>
          </a:prstGeom>
          <a:noFill/>
        </p:spPr>
        <p:txBody>
          <a:bodyPr wrap="square">
            <a:spAutoFit/>
          </a:bodyPr>
          <a:lstStyle/>
          <a:p>
            <a:pPr algn="ctr">
              <a:lnSpc>
                <a:spcPct val="80000"/>
              </a:lnSpc>
            </a:pPr>
            <a:r>
              <a:rPr lang="he-IL" sz="2000" b="1" dirty="0">
                <a:solidFill>
                  <a:schemeClr val="bg1"/>
                </a:solidFill>
                <a:latin typeface="Assistant Light" panose="00000400000000000000" pitchFamily="2" charset="-79"/>
                <a:cs typeface="Assistant Light" panose="00000400000000000000" pitchFamily="2" charset="-79"/>
              </a:rPr>
              <a:t>הסקר נערך בקרב 612 נשאלים המהווים מדגם ארצי מייצג של האוכלוסייה היהודית הבוגרת בישראל</a:t>
            </a:r>
          </a:p>
          <a:p>
            <a:pPr algn="ctr">
              <a:lnSpc>
                <a:spcPct val="80000"/>
              </a:lnSpc>
            </a:pPr>
            <a:r>
              <a:rPr lang="he-IL" sz="2000" b="1" dirty="0">
                <a:solidFill>
                  <a:schemeClr val="bg1">
                    <a:lumMod val="95000"/>
                  </a:schemeClr>
                </a:solidFill>
              </a:rPr>
              <a:t>טעות הדגימה </a:t>
            </a:r>
          </a:p>
          <a:p>
            <a:pPr algn="ctr">
              <a:lnSpc>
                <a:spcPct val="80000"/>
              </a:lnSpc>
            </a:pPr>
            <a:r>
              <a:rPr lang="he-IL" sz="2000" b="1" dirty="0">
                <a:solidFill>
                  <a:schemeClr val="bg1">
                    <a:lumMod val="95000"/>
                  </a:schemeClr>
                </a:solidFill>
              </a:rPr>
              <a:t>המרבית 4.0%</a:t>
            </a:r>
            <a:r>
              <a:rPr lang="he-IL" sz="2000" b="1" u="sng" dirty="0">
                <a:solidFill>
                  <a:schemeClr val="bg1">
                    <a:lumMod val="95000"/>
                  </a:schemeClr>
                </a:solidFill>
              </a:rPr>
              <a:t>+</a:t>
            </a:r>
          </a:p>
          <a:p>
            <a:pPr algn="ctr">
              <a:lnSpc>
                <a:spcPct val="80000"/>
              </a:lnSpc>
            </a:pPr>
            <a:endParaRPr lang="he-IL" sz="2000" b="1" u="sng" dirty="0">
              <a:solidFill>
                <a:schemeClr val="bg1">
                  <a:lumMod val="95000"/>
                </a:schemeClr>
              </a:solidFill>
            </a:endParaRPr>
          </a:p>
          <a:p>
            <a:pPr algn="ctr">
              <a:lnSpc>
                <a:spcPct val="80000"/>
              </a:lnSpc>
            </a:pPr>
            <a:r>
              <a:rPr lang="he-IL" sz="2000" b="1" dirty="0">
                <a:solidFill>
                  <a:schemeClr val="bg1"/>
                </a:solidFill>
                <a:latin typeface="Assistant Light" panose="00000400000000000000" pitchFamily="2" charset="-79"/>
                <a:cs typeface="Assistant Light" panose="00000400000000000000" pitchFamily="2" charset="-79"/>
              </a:rPr>
              <a:t>ובקרב 401 נשאלים המהווים מדגם ארצי מייצג של החברה הערבית בישראל</a:t>
            </a:r>
          </a:p>
          <a:p>
            <a:pPr algn="ctr">
              <a:lnSpc>
                <a:spcPct val="80000"/>
              </a:lnSpc>
            </a:pPr>
            <a:r>
              <a:rPr lang="he-IL" sz="2000" b="1" dirty="0">
                <a:solidFill>
                  <a:schemeClr val="bg1">
                    <a:lumMod val="95000"/>
                  </a:schemeClr>
                </a:solidFill>
              </a:rPr>
              <a:t>טעות הדגימה </a:t>
            </a:r>
          </a:p>
          <a:p>
            <a:pPr algn="ctr">
              <a:lnSpc>
                <a:spcPct val="80000"/>
              </a:lnSpc>
            </a:pPr>
            <a:r>
              <a:rPr lang="he-IL" sz="2000" b="1" dirty="0">
                <a:solidFill>
                  <a:schemeClr val="bg1">
                    <a:lumMod val="95000"/>
                  </a:schemeClr>
                </a:solidFill>
              </a:rPr>
              <a:t>המרבית 4.9%</a:t>
            </a:r>
            <a:r>
              <a:rPr lang="he-IL" sz="2000" b="1" u="sng" dirty="0">
                <a:solidFill>
                  <a:schemeClr val="bg1">
                    <a:lumMod val="95000"/>
                  </a:schemeClr>
                </a:solidFill>
              </a:rPr>
              <a:t>+</a:t>
            </a:r>
          </a:p>
        </p:txBody>
      </p:sp>
      <p:sp>
        <p:nvSpPr>
          <p:cNvPr id="102" name="תיבת טקסט 56">
            <a:extLst>
              <a:ext uri="{FF2B5EF4-FFF2-40B4-BE49-F238E27FC236}">
                <a16:creationId xmlns:a16="http://schemas.microsoft.com/office/drawing/2014/main" id="{E336D073-9D55-4E47-8079-AC7177604855}"/>
              </a:ext>
            </a:extLst>
          </p:cNvPr>
          <p:cNvSpPr txBox="1"/>
          <p:nvPr/>
        </p:nvSpPr>
        <p:spPr>
          <a:xfrm>
            <a:off x="897096" y="2523172"/>
            <a:ext cx="3162300" cy="690445"/>
          </a:xfrm>
          <a:prstGeom prst="rect">
            <a:avLst/>
          </a:prstGeom>
          <a:noFill/>
        </p:spPr>
        <p:txBody>
          <a:bodyPr wrap="square">
            <a:spAutoFit/>
          </a:bodyPr>
          <a:lstStyle/>
          <a:p>
            <a:pPr algn="ctr">
              <a:lnSpc>
                <a:spcPct val="80000"/>
              </a:lnSpc>
            </a:pPr>
            <a:r>
              <a:rPr lang="he-IL" sz="2400" b="1" dirty="0">
                <a:solidFill>
                  <a:schemeClr val="bg1"/>
                </a:solidFill>
                <a:latin typeface="Assistant Light" panose="00000400000000000000" pitchFamily="2" charset="-79"/>
                <a:cs typeface="Assistant Light" panose="00000400000000000000" pitchFamily="2" charset="-79"/>
              </a:rPr>
              <a:t>הסקר נערך בתאריכים</a:t>
            </a:r>
          </a:p>
          <a:p>
            <a:pPr algn="ctr">
              <a:lnSpc>
                <a:spcPct val="80000"/>
              </a:lnSpc>
            </a:pPr>
            <a:r>
              <a:rPr lang="he-IL" sz="2400" b="1" dirty="0">
                <a:solidFill>
                  <a:schemeClr val="bg1"/>
                </a:solidFill>
                <a:latin typeface="Assistant Light" panose="00000400000000000000" pitchFamily="2" charset="-79"/>
                <a:cs typeface="Assistant Light" panose="00000400000000000000" pitchFamily="2" charset="-79"/>
              </a:rPr>
              <a:t> 27/12/2023-2/1/2024</a:t>
            </a:r>
          </a:p>
        </p:txBody>
      </p:sp>
      <p:pic>
        <p:nvPicPr>
          <p:cNvPr id="3" name="Picture 2" descr="גבעת-חביבה - Nefesh B'Nefesh Israel Job Board">
            <a:extLst>
              <a:ext uri="{FF2B5EF4-FFF2-40B4-BE49-F238E27FC236}">
                <a16:creationId xmlns:a16="http://schemas.microsoft.com/office/drawing/2014/main" id="{C41674F1-EFE6-E5BC-3157-A9606E6E26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67296" y="6289440"/>
            <a:ext cx="657855" cy="490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827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 name="מציין מיקום תוכן 40">
            <a:extLst>
              <a:ext uri="{FF2B5EF4-FFF2-40B4-BE49-F238E27FC236}">
                <a16:creationId xmlns:a16="http://schemas.microsoft.com/office/drawing/2014/main" id="{E7C8A956-7BDE-44F9-ACB1-E57C92DB4D77}"/>
              </a:ext>
            </a:extLst>
          </p:cNvPr>
          <p:cNvSpPr>
            <a:spLocks noGrp="1"/>
          </p:cNvSpPr>
          <p:nvPr>
            <p:ph idx="1"/>
          </p:nvPr>
        </p:nvSpPr>
        <p:spPr>
          <a:xfrm>
            <a:off x="533400" y="1"/>
            <a:ext cx="11658600" cy="476250"/>
          </a:xfrm>
        </p:spPr>
        <p:txBody>
          <a:bodyPr/>
          <a:lstStyle/>
          <a:p>
            <a:r>
              <a:rPr lang="he-IL" b="1" kern="0" dirty="0">
                <a:effectLst/>
                <a:latin typeface="Times New Roman" panose="02020603050405020304" pitchFamily="18" charset="0"/>
                <a:ea typeface="Calibri" panose="020F0502020204030204" pitchFamily="34" charset="0"/>
                <a:cs typeface="Times New Roman" panose="02020603050405020304" pitchFamily="18" charset="0"/>
              </a:rPr>
              <a:t>באיזו מידה אתה מסכים או לא מסכים עם  כל אחד מהמשפטים הבאים? --- יהודים לפי הגדרה פוליטית</a:t>
            </a:r>
          </a:p>
          <a:p>
            <a:r>
              <a:rPr lang="ar-AE" b="1" dirty="0">
                <a:latin typeface="Times New Roman" panose="02020603050405020304" pitchFamily="18" charset="0"/>
                <a:cs typeface="Times New Roman" panose="02020603050405020304" pitchFamily="18" charset="0"/>
              </a:rPr>
              <a:t>إلى أي مدى توافق أو لا توافق على كل من العبارات التالية؟ --- اليهود بالتعريف السياسي</a:t>
            </a:r>
            <a:endParaRPr lang="he-IL" b="1" dirty="0">
              <a:latin typeface="Times New Roman" panose="02020603050405020304" pitchFamily="18" charset="0"/>
              <a:cs typeface="Times New Roman" panose="02020603050405020304" pitchFamily="18" charset="0"/>
            </a:endParaRPr>
          </a:p>
        </p:txBody>
      </p:sp>
      <p:graphicFrame>
        <p:nvGraphicFramePr>
          <p:cNvPr id="3" name="Object 2">
            <a:extLst>
              <a:ext uri="{FF2B5EF4-FFF2-40B4-BE49-F238E27FC236}">
                <a16:creationId xmlns:a16="http://schemas.microsoft.com/office/drawing/2014/main" id="{E80C80C0-EAFB-FF33-3D21-382ED9236F80}"/>
              </a:ext>
            </a:extLst>
          </p:cNvPr>
          <p:cNvGraphicFramePr>
            <a:graphicFrameLocks/>
          </p:cNvGraphicFramePr>
          <p:nvPr>
            <p:extLst>
              <p:ext uri="{D42A27DB-BD31-4B8C-83A1-F6EECF244321}">
                <p14:modId xmlns:p14="http://schemas.microsoft.com/office/powerpoint/2010/main" val="3992624654"/>
              </p:ext>
            </p:extLst>
          </p:nvPr>
        </p:nvGraphicFramePr>
        <p:xfrm>
          <a:off x="52113" y="1027234"/>
          <a:ext cx="12190413" cy="5192592"/>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a:extLst>
              <a:ext uri="{FF2B5EF4-FFF2-40B4-BE49-F238E27FC236}">
                <a16:creationId xmlns:a16="http://schemas.microsoft.com/office/drawing/2014/main" id="{33EF5DDA-F3D1-A2B3-6959-3AE3DC4E6268}"/>
              </a:ext>
            </a:extLst>
          </p:cNvPr>
          <p:cNvCxnSpPr>
            <a:cxnSpLocks/>
          </p:cNvCxnSpPr>
          <p:nvPr/>
        </p:nvCxnSpPr>
        <p:spPr>
          <a:xfrm flipV="1">
            <a:off x="5791200" y="1485900"/>
            <a:ext cx="0" cy="366712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 name="Text Box 13">
            <a:extLst>
              <a:ext uri="{FF2B5EF4-FFF2-40B4-BE49-F238E27FC236}">
                <a16:creationId xmlns:a16="http://schemas.microsoft.com/office/drawing/2014/main" id="{5BA018C1-3FC7-9CB7-FAF7-4C92B407AEC4}"/>
              </a:ext>
            </a:extLst>
          </p:cNvPr>
          <p:cNvSpPr txBox="1">
            <a:spLocks noChangeArrowheads="1"/>
          </p:cNvSpPr>
          <p:nvPr/>
        </p:nvSpPr>
        <p:spPr bwMode="auto">
          <a:xfrm>
            <a:off x="1857859" y="6223000"/>
            <a:ext cx="10334141" cy="584775"/>
          </a:xfrm>
          <a:prstGeom prst="rect">
            <a:avLst/>
          </a:prstGeom>
          <a:noFill/>
          <a:ln w="9525">
            <a:noFill/>
            <a:miter lim="800000"/>
            <a:headEnd/>
            <a:tailEnd/>
          </a:ln>
        </p:spPr>
        <p:txBody>
          <a:bodyPr wrap="square">
            <a:spAutoFit/>
          </a:bodyPr>
          <a:lstStyle/>
          <a:p>
            <a:r>
              <a:rPr lang="he-IL" sz="1600" dirty="0">
                <a:solidFill>
                  <a:srgbClr val="676767"/>
                </a:solidFill>
              </a:rPr>
              <a:t>בימין שיעורים גבוהים יחסית סבורים שהמסרים בעברית </a:t>
            </a:r>
            <a:r>
              <a:rPr lang="he-IL" sz="1600" b="1" dirty="0">
                <a:solidFill>
                  <a:srgbClr val="676767"/>
                </a:solidFill>
              </a:rPr>
              <a:t>אינם מפיצים</a:t>
            </a:r>
            <a:r>
              <a:rPr lang="he-IL" sz="1600" dirty="0">
                <a:solidFill>
                  <a:srgbClr val="676767"/>
                </a:solidFill>
              </a:rPr>
              <a:t> שנאה כנגד ערבים אזרחי ישראל ושהמסרים בערבית </a:t>
            </a:r>
            <a:r>
              <a:rPr lang="he-IL" sz="1600" b="1" dirty="0">
                <a:solidFill>
                  <a:srgbClr val="676767"/>
                </a:solidFill>
              </a:rPr>
              <a:t>מפיצים</a:t>
            </a:r>
            <a:r>
              <a:rPr lang="he-IL" sz="1600" dirty="0">
                <a:solidFill>
                  <a:srgbClr val="676767"/>
                </a:solidFill>
              </a:rPr>
              <a:t> שנאה נגד יהודים</a:t>
            </a:r>
            <a:endParaRPr lang="he-IL" sz="1600" i="1" dirty="0">
              <a:solidFill>
                <a:srgbClr val="676767"/>
              </a:solidFill>
            </a:endParaRPr>
          </a:p>
        </p:txBody>
      </p:sp>
      <p:sp>
        <p:nvSpPr>
          <p:cNvPr id="6" name="Rectangle: Rounded Corners 5">
            <a:extLst>
              <a:ext uri="{FF2B5EF4-FFF2-40B4-BE49-F238E27FC236}">
                <a16:creationId xmlns:a16="http://schemas.microsoft.com/office/drawing/2014/main" id="{91EDA5C5-1530-AF9E-DEE6-FA1594D8F379}"/>
              </a:ext>
            </a:extLst>
          </p:cNvPr>
          <p:cNvSpPr/>
          <p:nvPr/>
        </p:nvSpPr>
        <p:spPr>
          <a:xfrm>
            <a:off x="2373634" y="2828925"/>
            <a:ext cx="731515" cy="29899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rPr>
              <a:t>53%</a:t>
            </a:r>
          </a:p>
        </p:txBody>
      </p:sp>
      <p:sp>
        <p:nvSpPr>
          <p:cNvPr id="8" name="Rectangle: Rounded Corners 7">
            <a:extLst>
              <a:ext uri="{FF2B5EF4-FFF2-40B4-BE49-F238E27FC236}">
                <a16:creationId xmlns:a16="http://schemas.microsoft.com/office/drawing/2014/main" id="{B1E72EAD-6061-F182-3BCF-CDE34DF5FAD3}"/>
              </a:ext>
            </a:extLst>
          </p:cNvPr>
          <p:cNvSpPr/>
          <p:nvPr/>
        </p:nvSpPr>
        <p:spPr>
          <a:xfrm>
            <a:off x="2373634" y="4630616"/>
            <a:ext cx="731515" cy="29899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rPr>
              <a:t>36%</a:t>
            </a:r>
          </a:p>
        </p:txBody>
      </p:sp>
      <p:sp>
        <p:nvSpPr>
          <p:cNvPr id="9" name="Rectangle: Rounded Corners 8">
            <a:extLst>
              <a:ext uri="{FF2B5EF4-FFF2-40B4-BE49-F238E27FC236}">
                <a16:creationId xmlns:a16="http://schemas.microsoft.com/office/drawing/2014/main" id="{DED4FD3B-9B66-0E5A-42B1-BA6D160D9870}"/>
              </a:ext>
            </a:extLst>
          </p:cNvPr>
          <p:cNvSpPr/>
          <p:nvPr/>
        </p:nvSpPr>
        <p:spPr>
          <a:xfrm>
            <a:off x="5164459" y="2552700"/>
            <a:ext cx="626739" cy="31804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rPr>
              <a:t>71%</a:t>
            </a:r>
          </a:p>
        </p:txBody>
      </p:sp>
      <p:sp>
        <p:nvSpPr>
          <p:cNvPr id="10" name="Rectangle: Rounded Corners 9">
            <a:extLst>
              <a:ext uri="{FF2B5EF4-FFF2-40B4-BE49-F238E27FC236}">
                <a16:creationId xmlns:a16="http://schemas.microsoft.com/office/drawing/2014/main" id="{CC2E3780-9AAC-46D6-D41F-E8E122924B8F}"/>
              </a:ext>
            </a:extLst>
          </p:cNvPr>
          <p:cNvSpPr/>
          <p:nvPr/>
        </p:nvSpPr>
        <p:spPr>
          <a:xfrm>
            <a:off x="5164459" y="4456261"/>
            <a:ext cx="626739" cy="31804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rPr>
              <a:t>18%</a:t>
            </a:r>
          </a:p>
        </p:txBody>
      </p:sp>
      <p:sp>
        <p:nvSpPr>
          <p:cNvPr id="11" name="Rectangle: Rounded Corners 10">
            <a:extLst>
              <a:ext uri="{FF2B5EF4-FFF2-40B4-BE49-F238E27FC236}">
                <a16:creationId xmlns:a16="http://schemas.microsoft.com/office/drawing/2014/main" id="{2540026F-59A1-C164-4C8B-54DCA304C07A}"/>
              </a:ext>
            </a:extLst>
          </p:cNvPr>
          <p:cNvSpPr/>
          <p:nvPr/>
        </p:nvSpPr>
        <p:spPr>
          <a:xfrm>
            <a:off x="7919591" y="3331160"/>
            <a:ext cx="731515" cy="29899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rPr>
              <a:t>63%</a:t>
            </a:r>
          </a:p>
        </p:txBody>
      </p:sp>
      <p:sp>
        <p:nvSpPr>
          <p:cNvPr id="12" name="Rectangle: Rounded Corners 11">
            <a:extLst>
              <a:ext uri="{FF2B5EF4-FFF2-40B4-BE49-F238E27FC236}">
                <a16:creationId xmlns:a16="http://schemas.microsoft.com/office/drawing/2014/main" id="{96637609-D2BB-FA5A-7686-4A11F472679F}"/>
              </a:ext>
            </a:extLst>
          </p:cNvPr>
          <p:cNvSpPr/>
          <p:nvPr/>
        </p:nvSpPr>
        <p:spPr>
          <a:xfrm>
            <a:off x="10779496" y="3183131"/>
            <a:ext cx="731515" cy="29899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rPr>
              <a:t>78%</a:t>
            </a:r>
          </a:p>
        </p:txBody>
      </p:sp>
      <p:sp>
        <p:nvSpPr>
          <p:cNvPr id="13" name="Rectangle: Rounded Corners 12">
            <a:extLst>
              <a:ext uri="{FF2B5EF4-FFF2-40B4-BE49-F238E27FC236}">
                <a16:creationId xmlns:a16="http://schemas.microsoft.com/office/drawing/2014/main" id="{76D6BA05-D755-B75D-507E-F716D23D7B19}"/>
              </a:ext>
            </a:extLst>
          </p:cNvPr>
          <p:cNvSpPr/>
          <p:nvPr/>
        </p:nvSpPr>
        <p:spPr>
          <a:xfrm>
            <a:off x="7929225" y="2253710"/>
            <a:ext cx="731515" cy="29899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rPr>
              <a:t>19%</a:t>
            </a:r>
          </a:p>
        </p:txBody>
      </p:sp>
      <p:sp>
        <p:nvSpPr>
          <p:cNvPr id="14" name="Rectangle: Rounded Corners 13">
            <a:extLst>
              <a:ext uri="{FF2B5EF4-FFF2-40B4-BE49-F238E27FC236}">
                <a16:creationId xmlns:a16="http://schemas.microsoft.com/office/drawing/2014/main" id="{A23DA66A-AE34-29E7-28DA-64314D3DDAA3}"/>
              </a:ext>
            </a:extLst>
          </p:cNvPr>
          <p:cNvSpPr/>
          <p:nvPr/>
        </p:nvSpPr>
        <p:spPr>
          <a:xfrm>
            <a:off x="10798769" y="1928394"/>
            <a:ext cx="731515" cy="29899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rPr>
              <a:t>10%</a:t>
            </a:r>
          </a:p>
        </p:txBody>
      </p:sp>
    </p:spTree>
    <p:extLst>
      <p:ext uri="{BB962C8B-B14F-4D97-AF65-F5344CB8AC3E}">
        <p14:creationId xmlns:p14="http://schemas.microsoft.com/office/powerpoint/2010/main" val="719070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AE7917F4-168E-DFB9-0029-E89697350179}"/>
              </a:ext>
            </a:extLst>
          </p:cNvPr>
          <p:cNvGraphicFramePr>
            <a:graphicFrameLocks/>
          </p:cNvGraphicFramePr>
          <p:nvPr>
            <p:extLst>
              <p:ext uri="{D42A27DB-BD31-4B8C-83A1-F6EECF244321}">
                <p14:modId xmlns:p14="http://schemas.microsoft.com/office/powerpoint/2010/main" val="2006928047"/>
              </p:ext>
            </p:extLst>
          </p:nvPr>
        </p:nvGraphicFramePr>
        <p:xfrm>
          <a:off x="52113" y="1027234"/>
          <a:ext cx="12190413" cy="5192592"/>
        </p:xfrm>
        <a:graphic>
          <a:graphicData uri="http://schemas.openxmlformats.org/drawingml/2006/chart">
            <c:chart xmlns:c="http://schemas.openxmlformats.org/drawingml/2006/chart" xmlns:r="http://schemas.openxmlformats.org/officeDocument/2006/relationships" r:id="rId2"/>
          </a:graphicData>
        </a:graphic>
      </p:graphicFrame>
      <p:sp>
        <p:nvSpPr>
          <p:cNvPr id="7" name="מציין מיקום תוכן 40">
            <a:extLst>
              <a:ext uri="{FF2B5EF4-FFF2-40B4-BE49-F238E27FC236}">
                <a16:creationId xmlns:a16="http://schemas.microsoft.com/office/drawing/2014/main" id="{42D74111-1799-68AA-C469-4471E5EFCD2C}"/>
              </a:ext>
            </a:extLst>
          </p:cNvPr>
          <p:cNvSpPr>
            <a:spLocks noGrp="1"/>
          </p:cNvSpPr>
          <p:nvPr>
            <p:ph idx="1"/>
          </p:nvPr>
        </p:nvSpPr>
        <p:spPr>
          <a:xfrm>
            <a:off x="533400" y="1"/>
            <a:ext cx="11658600" cy="476250"/>
          </a:xfrm>
        </p:spPr>
        <p:txBody>
          <a:bodyPr/>
          <a:lstStyle/>
          <a:p>
            <a:pPr lvl="0" algn="r" rtl="1">
              <a:lnSpc>
                <a:spcPct val="107000"/>
              </a:lnSpc>
              <a:spcAft>
                <a:spcPts val="800"/>
              </a:spcAft>
              <a:buClr>
                <a:srgbClr val="000000"/>
              </a:buClr>
              <a:buSzPts val="1100"/>
            </a:pPr>
            <a:r>
              <a:rPr lang="he-IL" sz="2000" b="1" dirty="0">
                <a:effectLst/>
                <a:latin typeface="Arial" panose="020B0604020202020204" pitchFamily="34" charset="0"/>
                <a:ea typeface="Calibri" panose="020F0502020204030204" pitchFamily="34" charset="0"/>
                <a:cs typeface="Arial" panose="020B0604020202020204" pitchFamily="34" charset="0"/>
              </a:rPr>
              <a:t>עד כה לא נרשמו עימותים בין ערבים אזרחי ישראל ליהודים בשטחה של מדינת ישראל במהלך המלחמה. מבין הסיבות האפשריות הבאות, מהי לדעתך הסיבה העיקרית לכך? </a:t>
            </a:r>
            <a:r>
              <a:rPr lang="ar-AE" sz="2000" b="1" dirty="0">
                <a:effectLst/>
                <a:latin typeface="Arial" panose="020B0604020202020204" pitchFamily="34" charset="0"/>
                <a:ea typeface="Calibri" panose="020F0502020204030204" pitchFamily="34" charset="0"/>
                <a:cs typeface="Arial" panose="020B0604020202020204" pitchFamily="34" charset="0"/>
              </a:rPr>
              <a:t>من بين الأسباب المحتملة التالية، ما هو السبب الرئيسي في نظرك لعدم حدوث صراعات بين اليهود والعرب؟</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ext Box 13">
            <a:extLst>
              <a:ext uri="{FF2B5EF4-FFF2-40B4-BE49-F238E27FC236}">
                <a16:creationId xmlns:a16="http://schemas.microsoft.com/office/drawing/2014/main" id="{88E81815-9230-C201-FDBA-A6CCF49C1A6E}"/>
              </a:ext>
            </a:extLst>
          </p:cNvPr>
          <p:cNvSpPr txBox="1">
            <a:spLocks noChangeArrowheads="1"/>
          </p:cNvSpPr>
          <p:nvPr/>
        </p:nvSpPr>
        <p:spPr bwMode="auto">
          <a:xfrm>
            <a:off x="1857859" y="6223000"/>
            <a:ext cx="10334141" cy="584775"/>
          </a:xfrm>
          <a:prstGeom prst="rect">
            <a:avLst/>
          </a:prstGeom>
          <a:noFill/>
          <a:ln w="9525">
            <a:noFill/>
            <a:miter lim="800000"/>
            <a:headEnd/>
            <a:tailEnd/>
          </a:ln>
        </p:spPr>
        <p:txBody>
          <a:bodyPr wrap="square">
            <a:spAutoFit/>
          </a:bodyPr>
          <a:lstStyle/>
          <a:p>
            <a:r>
              <a:rPr lang="he-IL" sz="1600" dirty="0">
                <a:solidFill>
                  <a:srgbClr val="676767"/>
                </a:solidFill>
              </a:rPr>
              <a:t>בקרב יהודים מחצית (בעיקר בימין) סבורים שבשל החשש מתגובת המשטרה לא נרשמו עימותים, בחברה הערבית כ – 40% (בעיקר במרכז-שמאל) סבורים שזה בשל רצון לחיות בשלום במדינה</a:t>
            </a:r>
            <a:endParaRPr lang="he-IL" sz="1600" i="1" dirty="0">
              <a:solidFill>
                <a:srgbClr val="676767"/>
              </a:solidFill>
            </a:endParaRPr>
          </a:p>
        </p:txBody>
      </p:sp>
      <p:sp>
        <p:nvSpPr>
          <p:cNvPr id="5" name="Rectangle: Rounded Corners 4">
            <a:extLst>
              <a:ext uri="{FF2B5EF4-FFF2-40B4-BE49-F238E27FC236}">
                <a16:creationId xmlns:a16="http://schemas.microsoft.com/office/drawing/2014/main" id="{1AEF2B19-9DCC-CF9F-1838-B6A3F72A0AC6}"/>
              </a:ext>
            </a:extLst>
          </p:cNvPr>
          <p:cNvSpPr/>
          <p:nvPr/>
        </p:nvSpPr>
        <p:spPr>
          <a:xfrm>
            <a:off x="295275" y="2619375"/>
            <a:ext cx="1762121" cy="809625"/>
          </a:xfrm>
          <a:prstGeom prst="roundRect">
            <a:avLst/>
          </a:prstGeom>
          <a:solidFill>
            <a:srgbClr val="2382A4"/>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1600" dirty="0"/>
              <a:t>68% מהחרדים</a:t>
            </a:r>
          </a:p>
          <a:p>
            <a:pPr algn="ctr"/>
            <a:r>
              <a:rPr lang="he-IL" sz="1600" dirty="0"/>
              <a:t>בימין 59% </a:t>
            </a:r>
          </a:p>
          <a:p>
            <a:pPr algn="ctr"/>
            <a:r>
              <a:rPr lang="he-IL" sz="1600" dirty="0"/>
              <a:t>במרכז-שמאל 34%</a:t>
            </a:r>
          </a:p>
        </p:txBody>
      </p:sp>
      <p:sp>
        <p:nvSpPr>
          <p:cNvPr id="6" name="Rectangle: Rounded Corners 5">
            <a:extLst>
              <a:ext uri="{FF2B5EF4-FFF2-40B4-BE49-F238E27FC236}">
                <a16:creationId xmlns:a16="http://schemas.microsoft.com/office/drawing/2014/main" id="{487A9221-957F-8628-2A92-16D092FFC3CB}"/>
              </a:ext>
            </a:extLst>
          </p:cNvPr>
          <p:cNvSpPr/>
          <p:nvPr/>
        </p:nvSpPr>
        <p:spPr>
          <a:xfrm>
            <a:off x="3124201" y="4933950"/>
            <a:ext cx="1676400" cy="523875"/>
          </a:xfrm>
          <a:prstGeom prst="roundRect">
            <a:avLst/>
          </a:prstGeom>
          <a:solidFill>
            <a:srgbClr val="2382A4"/>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1600" dirty="0"/>
              <a:t>בימין 14% </a:t>
            </a:r>
          </a:p>
          <a:p>
            <a:pPr algn="ctr"/>
            <a:r>
              <a:rPr lang="he-IL" sz="1600" dirty="0"/>
              <a:t>במרכז-שמאל 32%</a:t>
            </a:r>
          </a:p>
        </p:txBody>
      </p:sp>
    </p:spTree>
    <p:extLst>
      <p:ext uri="{BB962C8B-B14F-4D97-AF65-F5344CB8AC3E}">
        <p14:creationId xmlns:p14="http://schemas.microsoft.com/office/powerpoint/2010/main" val="421062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55CA618-78A6-47F6-B865-E9315164F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23" name="Straight Connector 22">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Rectangle 25">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כותרת 1">
            <a:extLst>
              <a:ext uri="{FF2B5EF4-FFF2-40B4-BE49-F238E27FC236}">
                <a16:creationId xmlns:a16="http://schemas.microsoft.com/office/drawing/2014/main" id="{128C623C-B5F1-DC20-CA26-4F6FE51EF32F}"/>
              </a:ext>
            </a:extLst>
          </p:cNvPr>
          <p:cNvSpPr txBox="1">
            <a:spLocks/>
          </p:cNvSpPr>
          <p:nvPr/>
        </p:nvSpPr>
        <p:spPr>
          <a:xfrm>
            <a:off x="1060232" y="3941205"/>
            <a:ext cx="10071536" cy="929750"/>
          </a:xfrm>
          <a:prstGeom prst="rect">
            <a:avLst/>
          </a:prstGeom>
        </p:spPr>
        <p:txBody>
          <a:bodyPr vert="horz" lIns="91440" tIns="45720" rIns="91440" bIns="45720" rtlCol="0" anchor="b" anchorCtr="0">
            <a:normAutofit fontScale="62500" lnSpcReduction="20000"/>
          </a:bodyPr>
          <a:lstStyle>
            <a:lvl1pPr algn="r" defTabSz="914400" rtl="1" eaLnBrk="1" latinLnBrk="0" hangingPunct="1">
              <a:lnSpc>
                <a:spcPct val="90000"/>
              </a:lnSpc>
              <a:spcBef>
                <a:spcPct val="0"/>
              </a:spcBef>
              <a:buNone/>
              <a:defRPr sz="3200" b="1" kern="1200">
                <a:solidFill>
                  <a:schemeClr val="tx1"/>
                </a:solidFill>
                <a:latin typeface="+mj-lt"/>
                <a:ea typeface="+mj-ea"/>
                <a:cs typeface="+mj-cs"/>
              </a:defRPr>
            </a:lvl1pPr>
          </a:lstStyle>
          <a:p>
            <a:pPr algn="ctr" rtl="0">
              <a:spcAft>
                <a:spcPts val="600"/>
              </a:spcAft>
            </a:pPr>
            <a:r>
              <a:rPr lang="he-IL" sz="5200" dirty="0"/>
              <a:t>נקודות מפגש בין יהודים לערבים אזרחי ישראל</a:t>
            </a:r>
          </a:p>
          <a:p>
            <a:pPr algn="ctr" rtl="0">
              <a:spcAft>
                <a:spcPts val="600"/>
              </a:spcAft>
            </a:pPr>
            <a:r>
              <a:rPr lang="ar-AE" sz="5200" dirty="0">
                <a:latin typeface="Times New Roman" panose="02020603050405020304" pitchFamily="18" charset="0"/>
                <a:cs typeface="Times New Roman" panose="02020603050405020304" pitchFamily="18" charset="0"/>
              </a:rPr>
              <a:t>نقاط اللقاء بين اليهود والعرب المواطنين في إسرائيل</a:t>
            </a:r>
            <a:endParaRPr lang="he-IL" sz="5200" dirty="0">
              <a:latin typeface="Times New Roman" panose="02020603050405020304" pitchFamily="18" charset="0"/>
              <a:cs typeface="Times New Roman" panose="02020603050405020304" pitchFamily="18" charset="0"/>
            </a:endParaRPr>
          </a:p>
        </p:txBody>
      </p:sp>
      <p:pic>
        <p:nvPicPr>
          <p:cNvPr id="6" name="תמונה 7" descr="A blue and black logo&#10;&#10;Description automatically generated">
            <a:extLst>
              <a:ext uri="{FF2B5EF4-FFF2-40B4-BE49-F238E27FC236}">
                <a16:creationId xmlns:a16="http://schemas.microsoft.com/office/drawing/2014/main" id="{E199B017-18C7-F54B-092D-2123034360A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438902" y="1133790"/>
            <a:ext cx="2709757" cy="663890"/>
          </a:xfrm>
          <a:prstGeom prst="rect">
            <a:avLst/>
          </a:prstGeom>
        </p:spPr>
      </p:pic>
      <p:pic>
        <p:nvPicPr>
          <p:cNvPr id="2" name="Picture 2" descr="גבעת-חביבה - Nefesh B'Nefesh Israel Job Board">
            <a:extLst>
              <a:ext uri="{FF2B5EF4-FFF2-40B4-BE49-F238E27FC236}">
                <a16:creationId xmlns:a16="http://schemas.microsoft.com/office/drawing/2014/main" id="{16DD8F4F-BD2F-DC83-9201-0D7B7E35C69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65923" y="718826"/>
            <a:ext cx="2148519" cy="1603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30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מציין מיקום תוכן 40">
            <a:extLst>
              <a:ext uri="{FF2B5EF4-FFF2-40B4-BE49-F238E27FC236}">
                <a16:creationId xmlns:a16="http://schemas.microsoft.com/office/drawing/2014/main" id="{E7C8A956-7BDE-44F9-ACB1-E57C92DB4D77}"/>
              </a:ext>
            </a:extLst>
          </p:cNvPr>
          <p:cNvSpPr>
            <a:spLocks noGrp="1"/>
          </p:cNvSpPr>
          <p:nvPr>
            <p:ph idx="1"/>
          </p:nvPr>
        </p:nvSpPr>
        <p:spPr>
          <a:xfrm>
            <a:off x="533400" y="1"/>
            <a:ext cx="11658600" cy="476250"/>
          </a:xfrm>
        </p:spPr>
        <p:txBody>
          <a:bodyPr/>
          <a:lstStyle/>
          <a:p>
            <a:r>
              <a:rPr lang="he-IL" sz="2000" b="1" kern="0" dirty="0">
                <a:effectLst/>
                <a:ea typeface="Calibri" panose="020F0502020204030204" pitchFamily="34" charset="0"/>
                <a:cs typeface="Arial" panose="020B0604020202020204" pitchFamily="34" charset="0"/>
              </a:rPr>
              <a:t>לגבי כל אחת מנקודות המפגש הבאות בין יהודים לערבים, האם לדעתך מפגשים אלה מחזקים או מחלישים את היחסים בין יהודים לערבים? </a:t>
            </a:r>
            <a:r>
              <a:rPr lang="ar-AE" sz="2000" b="1" kern="0" dirty="0">
                <a:effectLst/>
                <a:ea typeface="Calibri" panose="020F0502020204030204" pitchFamily="34" charset="0"/>
                <a:cs typeface="Arial" panose="020B0604020202020204" pitchFamily="34" charset="0"/>
              </a:rPr>
              <a:t>هل تعتقد أن هذه اللقاءات تعزز أم تضعف العلاقة بين اليهود والعرب؟</a:t>
            </a:r>
            <a:endParaRPr lang="he-IL" sz="3200" dirty="0"/>
          </a:p>
        </p:txBody>
      </p:sp>
      <p:sp>
        <p:nvSpPr>
          <p:cNvPr id="7" name="Text Box 13">
            <a:extLst>
              <a:ext uri="{FF2B5EF4-FFF2-40B4-BE49-F238E27FC236}">
                <a16:creationId xmlns:a16="http://schemas.microsoft.com/office/drawing/2014/main" id="{8A2B7319-2225-4DFD-B187-950C89DFA83E}"/>
              </a:ext>
            </a:extLst>
          </p:cNvPr>
          <p:cNvSpPr txBox="1">
            <a:spLocks noChangeArrowheads="1"/>
          </p:cNvSpPr>
          <p:nvPr/>
        </p:nvSpPr>
        <p:spPr bwMode="auto">
          <a:xfrm>
            <a:off x="1857859" y="6223000"/>
            <a:ext cx="10334141" cy="584775"/>
          </a:xfrm>
          <a:prstGeom prst="rect">
            <a:avLst/>
          </a:prstGeom>
          <a:noFill/>
          <a:ln w="9525">
            <a:noFill/>
            <a:miter lim="800000"/>
            <a:headEnd/>
            <a:tailEnd/>
          </a:ln>
        </p:spPr>
        <p:txBody>
          <a:bodyPr wrap="square">
            <a:spAutoFit/>
          </a:bodyPr>
          <a:lstStyle/>
          <a:p>
            <a:r>
              <a:rPr lang="he-IL" sz="1600" dirty="0">
                <a:solidFill>
                  <a:srgbClr val="676767"/>
                </a:solidFill>
              </a:rPr>
              <a:t>באופן כללי, בחברה הערבית סבורים שכל נקודות המפגש מחזקות את היחסים, בהשוואה ליהודים. ובעיקר מקומות העבודה. הפוליטיקה הכי מחלישה את היחסים</a:t>
            </a:r>
            <a:endParaRPr lang="he-IL" sz="1600" i="1" dirty="0">
              <a:solidFill>
                <a:srgbClr val="676767"/>
              </a:solidFill>
            </a:endParaRPr>
          </a:p>
        </p:txBody>
      </p:sp>
      <p:graphicFrame>
        <p:nvGraphicFramePr>
          <p:cNvPr id="3" name="Object 2">
            <a:extLst>
              <a:ext uri="{FF2B5EF4-FFF2-40B4-BE49-F238E27FC236}">
                <a16:creationId xmlns:a16="http://schemas.microsoft.com/office/drawing/2014/main" id="{E80C80C0-EAFB-FF33-3D21-382ED9236F80}"/>
              </a:ext>
            </a:extLst>
          </p:cNvPr>
          <p:cNvGraphicFramePr>
            <a:graphicFrameLocks/>
          </p:cNvGraphicFramePr>
          <p:nvPr>
            <p:extLst>
              <p:ext uri="{D42A27DB-BD31-4B8C-83A1-F6EECF244321}">
                <p14:modId xmlns:p14="http://schemas.microsoft.com/office/powerpoint/2010/main" val="2495233640"/>
              </p:ext>
            </p:extLst>
          </p:nvPr>
        </p:nvGraphicFramePr>
        <p:xfrm>
          <a:off x="52113" y="1027234"/>
          <a:ext cx="12190413" cy="5192592"/>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traight Connector 3">
            <a:extLst>
              <a:ext uri="{FF2B5EF4-FFF2-40B4-BE49-F238E27FC236}">
                <a16:creationId xmlns:a16="http://schemas.microsoft.com/office/drawing/2014/main" id="{42B7BE77-79B8-874B-D466-CE2C9DA57D9D}"/>
              </a:ext>
            </a:extLst>
          </p:cNvPr>
          <p:cNvCxnSpPr>
            <a:cxnSpLocks/>
          </p:cNvCxnSpPr>
          <p:nvPr/>
        </p:nvCxnSpPr>
        <p:spPr>
          <a:xfrm flipV="1">
            <a:off x="2924175" y="1152525"/>
            <a:ext cx="0" cy="424815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3EF5DDA-F3D1-A2B3-6959-3AE3DC4E6268}"/>
              </a:ext>
            </a:extLst>
          </p:cNvPr>
          <p:cNvCxnSpPr>
            <a:cxnSpLocks/>
          </p:cNvCxnSpPr>
          <p:nvPr/>
        </p:nvCxnSpPr>
        <p:spPr>
          <a:xfrm flipV="1">
            <a:off x="5791200" y="1143000"/>
            <a:ext cx="0" cy="424815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655ED2A-A7E1-3725-DDA3-42913A37723D}"/>
              </a:ext>
            </a:extLst>
          </p:cNvPr>
          <p:cNvCxnSpPr>
            <a:cxnSpLocks/>
          </p:cNvCxnSpPr>
          <p:nvPr/>
        </p:nvCxnSpPr>
        <p:spPr>
          <a:xfrm flipV="1">
            <a:off x="8601075" y="1143000"/>
            <a:ext cx="0" cy="424815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4784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מציין מיקום תוכן 40">
            <a:extLst>
              <a:ext uri="{FF2B5EF4-FFF2-40B4-BE49-F238E27FC236}">
                <a16:creationId xmlns:a16="http://schemas.microsoft.com/office/drawing/2014/main" id="{E7C8A956-7BDE-44F9-ACB1-E57C92DB4D77}"/>
              </a:ext>
            </a:extLst>
          </p:cNvPr>
          <p:cNvSpPr>
            <a:spLocks noGrp="1"/>
          </p:cNvSpPr>
          <p:nvPr>
            <p:ph idx="1"/>
          </p:nvPr>
        </p:nvSpPr>
        <p:spPr>
          <a:xfrm>
            <a:off x="533400" y="1"/>
            <a:ext cx="11658600" cy="476250"/>
          </a:xfrm>
        </p:spPr>
        <p:txBody>
          <a:bodyPr/>
          <a:lstStyle/>
          <a:p>
            <a:pPr marR="60960" algn="r" rtl="1">
              <a:lnSpc>
                <a:spcPct val="107000"/>
              </a:lnSpc>
              <a:spcAft>
                <a:spcPts val="800"/>
              </a:spcAft>
            </a:pPr>
            <a:r>
              <a:rPr lang="he-IL" sz="1900" b="1" dirty="0">
                <a:effectLst/>
                <a:latin typeface="Times New Roman" panose="02020603050405020304" pitchFamily="18" charset="0"/>
                <a:ea typeface="Calibri" panose="020F0502020204030204" pitchFamily="34" charset="0"/>
                <a:cs typeface="Times New Roman" panose="02020603050405020304" pitchFamily="18" charset="0"/>
              </a:rPr>
              <a:t>האם אתה מוכן או לא מוכן, שאתה או מישהו ממשפחתך הקרובה יהיו בקשר עם </a:t>
            </a:r>
            <a:r>
              <a:rPr lang="he-IL" sz="19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ערבים אזרחי ישראל </a:t>
            </a:r>
            <a:r>
              <a:rPr lang="he-IL" sz="1900" b="1" dirty="0">
                <a:effectLst/>
                <a:latin typeface="Times New Roman" panose="02020603050405020304" pitchFamily="18" charset="0"/>
                <a:ea typeface="Calibri" panose="020F0502020204030204" pitchFamily="34" charset="0"/>
                <a:cs typeface="Times New Roman" panose="02020603050405020304" pitchFamily="18" charset="0"/>
              </a:rPr>
              <a:t>/</a:t>
            </a:r>
            <a:r>
              <a:rPr lang="he-IL" sz="19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יהודים </a:t>
            </a:r>
            <a:r>
              <a:rPr lang="he-IL" sz="1900" b="1" dirty="0">
                <a:effectLst/>
                <a:latin typeface="Times New Roman" panose="02020603050405020304" pitchFamily="18" charset="0"/>
                <a:ea typeface="Calibri" panose="020F0502020204030204" pitchFamily="34" charset="0"/>
                <a:cs typeface="Times New Roman" panose="02020603050405020304" pitchFamily="18" charset="0"/>
              </a:rPr>
              <a:t>בכל אחד מהתחומים הבאים </a:t>
            </a:r>
            <a:r>
              <a:rPr lang="ar-AE" sz="1900" b="1" dirty="0">
                <a:effectLst/>
                <a:latin typeface="Times New Roman" panose="02020603050405020304" pitchFamily="18" charset="0"/>
                <a:ea typeface="Calibri" panose="020F0502020204030204" pitchFamily="34" charset="0"/>
                <a:cs typeface="Times New Roman" panose="02020603050405020304" pitchFamily="18" charset="0"/>
              </a:rPr>
              <a:t>هل أنت مستعد أم غير مستعد، أن تكون أنت أو أحد أفراد أسرتك المباشرة على اتصال مع </a:t>
            </a:r>
            <a:r>
              <a:rPr lang="ar-AE" sz="19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المواطنين العرب في إسرائيل </a:t>
            </a:r>
            <a:r>
              <a:rPr lang="ar-AE" sz="1900" b="1" dirty="0">
                <a:effectLst/>
                <a:latin typeface="Times New Roman" panose="02020603050405020304" pitchFamily="18" charset="0"/>
                <a:ea typeface="Calibri" panose="020F0502020204030204" pitchFamily="34" charset="0"/>
                <a:cs typeface="Times New Roman" panose="02020603050405020304" pitchFamily="18" charset="0"/>
              </a:rPr>
              <a:t>/ </a:t>
            </a:r>
            <a:r>
              <a:rPr lang="ar-AE" sz="1900" b="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اليهود</a:t>
            </a:r>
            <a:r>
              <a:rPr lang="ar-AE" sz="1900" b="1" dirty="0">
                <a:effectLst/>
                <a:latin typeface="Times New Roman" panose="02020603050405020304" pitchFamily="18" charset="0"/>
                <a:ea typeface="Calibri" panose="020F0502020204030204" pitchFamily="34" charset="0"/>
                <a:cs typeface="Times New Roman" panose="02020603050405020304" pitchFamily="18" charset="0"/>
              </a:rPr>
              <a:t> في أي من المناطق التالية</a:t>
            </a:r>
            <a:endParaRPr lang="en-US" sz="19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Object 2">
            <a:extLst>
              <a:ext uri="{FF2B5EF4-FFF2-40B4-BE49-F238E27FC236}">
                <a16:creationId xmlns:a16="http://schemas.microsoft.com/office/drawing/2014/main" id="{E80C80C0-EAFB-FF33-3D21-382ED9236F80}"/>
              </a:ext>
            </a:extLst>
          </p:cNvPr>
          <p:cNvGraphicFramePr>
            <a:graphicFrameLocks/>
          </p:cNvGraphicFramePr>
          <p:nvPr>
            <p:extLst>
              <p:ext uri="{D42A27DB-BD31-4B8C-83A1-F6EECF244321}">
                <p14:modId xmlns:p14="http://schemas.microsoft.com/office/powerpoint/2010/main" val="3112652586"/>
              </p:ext>
            </p:extLst>
          </p:nvPr>
        </p:nvGraphicFramePr>
        <p:xfrm>
          <a:off x="52113" y="1027234"/>
          <a:ext cx="12190413" cy="5192592"/>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a:extLst>
              <a:ext uri="{FF2B5EF4-FFF2-40B4-BE49-F238E27FC236}">
                <a16:creationId xmlns:a16="http://schemas.microsoft.com/office/drawing/2014/main" id="{7655ED2A-A7E1-3725-DDA3-42913A37723D}"/>
              </a:ext>
            </a:extLst>
          </p:cNvPr>
          <p:cNvCxnSpPr>
            <a:cxnSpLocks/>
          </p:cNvCxnSpPr>
          <p:nvPr/>
        </p:nvCxnSpPr>
        <p:spPr>
          <a:xfrm flipV="1">
            <a:off x="8591550" y="1543050"/>
            <a:ext cx="0" cy="386715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AD63D52-E1CA-929B-58DB-5FAA7A4DFF1F}"/>
              </a:ext>
            </a:extLst>
          </p:cNvPr>
          <p:cNvCxnSpPr>
            <a:cxnSpLocks/>
          </p:cNvCxnSpPr>
          <p:nvPr/>
        </p:nvCxnSpPr>
        <p:spPr>
          <a:xfrm flipV="1">
            <a:off x="5800725" y="1543050"/>
            <a:ext cx="0" cy="386715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C18C6AC-31B0-5771-8B52-C504B48BEF07}"/>
              </a:ext>
            </a:extLst>
          </p:cNvPr>
          <p:cNvCxnSpPr>
            <a:cxnSpLocks/>
          </p:cNvCxnSpPr>
          <p:nvPr/>
        </p:nvCxnSpPr>
        <p:spPr>
          <a:xfrm flipV="1">
            <a:off x="3009900" y="1571625"/>
            <a:ext cx="0" cy="386715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 name="Text Box 13">
            <a:extLst>
              <a:ext uri="{FF2B5EF4-FFF2-40B4-BE49-F238E27FC236}">
                <a16:creationId xmlns:a16="http://schemas.microsoft.com/office/drawing/2014/main" id="{5113704F-FACA-C06E-9F1F-A8CC5A687AEE}"/>
              </a:ext>
            </a:extLst>
          </p:cNvPr>
          <p:cNvSpPr txBox="1">
            <a:spLocks noChangeArrowheads="1"/>
          </p:cNvSpPr>
          <p:nvPr/>
        </p:nvSpPr>
        <p:spPr bwMode="auto">
          <a:xfrm>
            <a:off x="1857859" y="6223000"/>
            <a:ext cx="10334141" cy="584775"/>
          </a:xfrm>
          <a:prstGeom prst="rect">
            <a:avLst/>
          </a:prstGeom>
          <a:noFill/>
          <a:ln w="9525">
            <a:noFill/>
            <a:miter lim="800000"/>
            <a:headEnd/>
            <a:tailEnd/>
          </a:ln>
        </p:spPr>
        <p:txBody>
          <a:bodyPr wrap="square">
            <a:spAutoFit/>
          </a:bodyPr>
          <a:lstStyle/>
          <a:p>
            <a:r>
              <a:rPr lang="he-IL" sz="1600" dirty="0">
                <a:solidFill>
                  <a:srgbClr val="676767"/>
                </a:solidFill>
              </a:rPr>
              <a:t>באופן כללי, בחברה הערבית שיעורים גבוהים משמעותית מוכנים כעת להיות בקשר עם יהודים בכל התחומים, בהשוואה ליהודים. ובעיקר במקומות העבודה ובאוניברסיטה</a:t>
            </a:r>
            <a:endParaRPr lang="he-IL" sz="1600" i="1" dirty="0">
              <a:solidFill>
                <a:srgbClr val="676767"/>
              </a:solidFill>
            </a:endParaRPr>
          </a:p>
        </p:txBody>
      </p:sp>
    </p:spTree>
    <p:extLst>
      <p:ext uri="{BB962C8B-B14F-4D97-AF65-F5344CB8AC3E}">
        <p14:creationId xmlns:p14="http://schemas.microsoft.com/office/powerpoint/2010/main" val="2622707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 name="מציין מיקום תוכן 40">
            <a:extLst>
              <a:ext uri="{FF2B5EF4-FFF2-40B4-BE49-F238E27FC236}">
                <a16:creationId xmlns:a16="http://schemas.microsoft.com/office/drawing/2014/main" id="{E7C8A956-7BDE-44F9-ACB1-E57C92DB4D77}"/>
              </a:ext>
            </a:extLst>
          </p:cNvPr>
          <p:cNvSpPr>
            <a:spLocks noGrp="1"/>
          </p:cNvSpPr>
          <p:nvPr>
            <p:ph idx="1"/>
          </p:nvPr>
        </p:nvSpPr>
        <p:spPr>
          <a:xfrm>
            <a:off x="533400" y="1"/>
            <a:ext cx="11658600" cy="476250"/>
          </a:xfrm>
        </p:spPr>
        <p:txBody>
          <a:bodyPr/>
          <a:lstStyle/>
          <a:p>
            <a:pPr lvl="0" algn="r" rtl="1">
              <a:lnSpc>
                <a:spcPct val="107000"/>
              </a:lnSpc>
              <a:spcAft>
                <a:spcPts val="800"/>
              </a:spcAft>
              <a:buClr>
                <a:srgbClr val="000000"/>
              </a:buClr>
              <a:buSzPts val="1100"/>
            </a:pPr>
            <a:r>
              <a:rPr lang="he-IL" sz="2000" b="1" dirty="0">
                <a:effectLst/>
                <a:latin typeface="Arial" panose="020B0604020202020204" pitchFamily="34" charset="0"/>
                <a:ea typeface="Calibri" panose="020F0502020204030204" pitchFamily="34" charset="0"/>
                <a:cs typeface="Arial" panose="020B0604020202020204" pitchFamily="34" charset="0"/>
              </a:rPr>
              <a:t>מבין האפשרויות הבאות, מה נכון לגביך?  </a:t>
            </a:r>
            <a:r>
              <a:rPr lang="ar-AE" sz="2000" b="1" dirty="0">
                <a:effectLst/>
                <a:latin typeface="Arial" panose="020B0604020202020204" pitchFamily="34" charset="0"/>
                <a:ea typeface="Calibri" panose="020F0502020204030204" pitchFamily="34" charset="0"/>
                <a:cs typeface="Arial" panose="020B0604020202020204" pitchFamily="34" charset="0"/>
              </a:rPr>
              <a:t>أي من الخيارات التالية صحيح بالنسبة لك؟ </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Text Box 13">
            <a:extLst>
              <a:ext uri="{FF2B5EF4-FFF2-40B4-BE49-F238E27FC236}">
                <a16:creationId xmlns:a16="http://schemas.microsoft.com/office/drawing/2014/main" id="{8A2B7319-2225-4DFD-B187-950C89DFA83E}"/>
              </a:ext>
            </a:extLst>
          </p:cNvPr>
          <p:cNvSpPr txBox="1">
            <a:spLocks noChangeArrowheads="1"/>
          </p:cNvSpPr>
          <p:nvPr/>
        </p:nvSpPr>
        <p:spPr bwMode="auto">
          <a:xfrm>
            <a:off x="1857859" y="6223000"/>
            <a:ext cx="10334141" cy="338554"/>
          </a:xfrm>
          <a:prstGeom prst="rect">
            <a:avLst/>
          </a:prstGeom>
          <a:noFill/>
          <a:ln w="9525">
            <a:noFill/>
            <a:miter lim="800000"/>
            <a:headEnd/>
            <a:tailEnd/>
          </a:ln>
        </p:spPr>
        <p:txBody>
          <a:bodyPr wrap="square">
            <a:spAutoFit/>
          </a:bodyPr>
          <a:lstStyle/>
          <a:p>
            <a:r>
              <a:rPr lang="he-IL" sz="1600" dirty="0">
                <a:solidFill>
                  <a:srgbClr val="676767"/>
                </a:solidFill>
              </a:rPr>
              <a:t>38% מהמרואיינים עובדים בחברה בה מועסקים יהודים וערבים אזרחי ישראל ביחד</a:t>
            </a:r>
            <a:endParaRPr lang="he-IL" sz="1600" i="1" dirty="0">
              <a:solidFill>
                <a:srgbClr val="676767"/>
              </a:solidFill>
            </a:endParaRPr>
          </a:p>
        </p:txBody>
      </p:sp>
      <p:graphicFrame>
        <p:nvGraphicFramePr>
          <p:cNvPr id="2" name="Object 2">
            <a:extLst>
              <a:ext uri="{FF2B5EF4-FFF2-40B4-BE49-F238E27FC236}">
                <a16:creationId xmlns:a16="http://schemas.microsoft.com/office/drawing/2014/main" id="{E1A77731-6204-F655-90A8-220CFE28B7A9}"/>
              </a:ext>
            </a:extLst>
          </p:cNvPr>
          <p:cNvGraphicFramePr>
            <a:graphicFrameLocks noChangeAspect="1"/>
          </p:cNvGraphicFramePr>
          <p:nvPr>
            <p:extLst>
              <p:ext uri="{D42A27DB-BD31-4B8C-83A1-F6EECF244321}">
                <p14:modId xmlns:p14="http://schemas.microsoft.com/office/powerpoint/2010/main" val="2003435752"/>
              </p:ext>
            </p:extLst>
          </p:nvPr>
        </p:nvGraphicFramePr>
        <p:xfrm>
          <a:off x="303508" y="657226"/>
          <a:ext cx="11818004" cy="54361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1322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מציין מיקום תוכן 40">
            <a:extLst>
              <a:ext uri="{FF2B5EF4-FFF2-40B4-BE49-F238E27FC236}">
                <a16:creationId xmlns:a16="http://schemas.microsoft.com/office/drawing/2014/main" id="{E7C8A956-7BDE-44F9-ACB1-E57C92DB4D77}"/>
              </a:ext>
            </a:extLst>
          </p:cNvPr>
          <p:cNvSpPr>
            <a:spLocks noGrp="1"/>
          </p:cNvSpPr>
          <p:nvPr>
            <p:ph idx="1"/>
          </p:nvPr>
        </p:nvSpPr>
        <p:spPr>
          <a:xfrm>
            <a:off x="533400" y="1"/>
            <a:ext cx="11658600" cy="476250"/>
          </a:xfrm>
        </p:spPr>
        <p:txBody>
          <a:bodyPr/>
          <a:lstStyle/>
          <a:p>
            <a:pPr>
              <a:lnSpc>
                <a:spcPct val="107000"/>
              </a:lnSpc>
              <a:spcBef>
                <a:spcPts val="0"/>
              </a:spcBef>
              <a:buClr>
                <a:srgbClr val="000000"/>
              </a:buClr>
              <a:buSzPts val="1100"/>
            </a:pPr>
            <a:r>
              <a:rPr lang="he-IL" sz="2000" b="1" dirty="0">
                <a:effectLst/>
                <a:latin typeface="Arial" panose="020B0604020202020204" pitchFamily="34" charset="0"/>
                <a:ea typeface="Calibri" panose="020F0502020204030204" pitchFamily="34" charset="0"/>
                <a:cs typeface="Arial" panose="020B0604020202020204" pitchFamily="34" charset="0"/>
              </a:rPr>
              <a:t>יהודים- </a:t>
            </a:r>
            <a:r>
              <a:rPr lang="he-IL" sz="2000" b="1" kern="0" dirty="0">
                <a:effectLst/>
                <a:ea typeface="Calibri" panose="020F0502020204030204" pitchFamily="34" charset="0"/>
                <a:cs typeface="Arial" panose="020B0604020202020204" pitchFamily="34" charset="0"/>
              </a:rPr>
              <a:t>האם בעקבות אירועי השבעה באוקטובר אתה חושש או לא חושש לעבוד עם ערבים אזרחי ישראל?</a:t>
            </a:r>
            <a:endParaRPr lang="he-IL" sz="3600" dirty="0"/>
          </a:p>
          <a:p>
            <a:pPr>
              <a:lnSpc>
                <a:spcPct val="107000"/>
              </a:lnSpc>
              <a:spcBef>
                <a:spcPts val="0"/>
              </a:spcBef>
              <a:buClr>
                <a:srgbClr val="000000"/>
              </a:buClr>
              <a:buSzPts val="1100"/>
            </a:pPr>
            <a:r>
              <a:rPr lang="he-IL" sz="2000" b="1" dirty="0">
                <a:effectLst/>
                <a:latin typeface="Arial" panose="020B0604020202020204" pitchFamily="34" charset="0"/>
                <a:ea typeface="Calibri" panose="020F0502020204030204" pitchFamily="34" charset="0"/>
                <a:cs typeface="Arial" panose="020B0604020202020204" pitchFamily="34" charset="0"/>
              </a:rPr>
              <a:t>חברה ערבית - </a:t>
            </a:r>
            <a:r>
              <a:rPr lang="he-IL" sz="2000" b="1" kern="0" dirty="0">
                <a:effectLst/>
                <a:ea typeface="Calibri" panose="020F0502020204030204" pitchFamily="34" charset="0"/>
                <a:cs typeface="Arial" panose="020B0604020202020204" pitchFamily="34" charset="0"/>
              </a:rPr>
              <a:t>האם בעקבות אירועי השבעה באוקטובר אתה חושש או לא חושש לעבוד עם יהודים?</a:t>
            </a:r>
            <a:endParaRPr lang="he-IL" sz="3600" dirty="0"/>
          </a:p>
          <a:p>
            <a:pPr>
              <a:lnSpc>
                <a:spcPct val="107000"/>
              </a:lnSpc>
              <a:spcBef>
                <a:spcPts val="0"/>
              </a:spcBef>
              <a:buClr>
                <a:srgbClr val="000000"/>
              </a:buClr>
              <a:buSzPts val="1100"/>
            </a:pPr>
            <a:endParaRPr lang="en-US" sz="2000" dirty="0">
              <a:effectLst/>
              <a:latin typeface="Arial" panose="020B0604020202020204" pitchFamily="34" charset="0"/>
              <a:ea typeface="Calibri" panose="020F0502020204030204" pitchFamily="34" charset="0"/>
              <a:cs typeface="Arial" panose="020B0604020202020204" pitchFamily="34" charset="0"/>
            </a:endParaRPr>
          </a:p>
          <a:p>
            <a:endParaRPr lang="he-IL" sz="2000" b="1" kern="0" dirty="0">
              <a:effectLst/>
              <a:ea typeface="Calibri" panose="020F0502020204030204" pitchFamily="34" charset="0"/>
              <a:cs typeface="Arial" panose="020B0604020202020204" pitchFamily="34" charset="0"/>
            </a:endParaRPr>
          </a:p>
        </p:txBody>
      </p:sp>
      <p:graphicFrame>
        <p:nvGraphicFramePr>
          <p:cNvPr id="3" name="Object 2">
            <a:extLst>
              <a:ext uri="{FF2B5EF4-FFF2-40B4-BE49-F238E27FC236}">
                <a16:creationId xmlns:a16="http://schemas.microsoft.com/office/drawing/2014/main" id="{E80C80C0-EAFB-FF33-3D21-382ED9236F80}"/>
              </a:ext>
            </a:extLst>
          </p:cNvPr>
          <p:cNvGraphicFramePr>
            <a:graphicFrameLocks/>
          </p:cNvGraphicFramePr>
          <p:nvPr>
            <p:extLst>
              <p:ext uri="{D42A27DB-BD31-4B8C-83A1-F6EECF244321}">
                <p14:modId xmlns:p14="http://schemas.microsoft.com/office/powerpoint/2010/main" val="4105871795"/>
              </p:ext>
            </p:extLst>
          </p:nvPr>
        </p:nvGraphicFramePr>
        <p:xfrm>
          <a:off x="52113" y="1027234"/>
          <a:ext cx="12190413" cy="5192592"/>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a:extLst>
              <a:ext uri="{FF2B5EF4-FFF2-40B4-BE49-F238E27FC236}">
                <a16:creationId xmlns:a16="http://schemas.microsoft.com/office/drawing/2014/main" id="{33EF5DDA-F3D1-A2B3-6959-3AE3DC4E6268}"/>
              </a:ext>
            </a:extLst>
          </p:cNvPr>
          <p:cNvCxnSpPr>
            <a:cxnSpLocks/>
          </p:cNvCxnSpPr>
          <p:nvPr/>
        </p:nvCxnSpPr>
        <p:spPr>
          <a:xfrm flipV="1">
            <a:off x="5791200" y="1143000"/>
            <a:ext cx="0" cy="468630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 name="Text Box 13">
            <a:extLst>
              <a:ext uri="{FF2B5EF4-FFF2-40B4-BE49-F238E27FC236}">
                <a16:creationId xmlns:a16="http://schemas.microsoft.com/office/drawing/2014/main" id="{5BA018C1-3FC7-9CB7-FAF7-4C92B407AEC4}"/>
              </a:ext>
            </a:extLst>
          </p:cNvPr>
          <p:cNvSpPr txBox="1">
            <a:spLocks noChangeArrowheads="1"/>
          </p:cNvSpPr>
          <p:nvPr/>
        </p:nvSpPr>
        <p:spPr bwMode="auto">
          <a:xfrm>
            <a:off x="1857859" y="6223000"/>
            <a:ext cx="10334141" cy="338554"/>
          </a:xfrm>
          <a:prstGeom prst="rect">
            <a:avLst/>
          </a:prstGeom>
          <a:noFill/>
          <a:ln w="9525">
            <a:noFill/>
            <a:miter lim="800000"/>
            <a:headEnd/>
            <a:tailEnd/>
          </a:ln>
        </p:spPr>
        <p:txBody>
          <a:bodyPr wrap="square">
            <a:spAutoFit/>
          </a:bodyPr>
          <a:lstStyle/>
          <a:p>
            <a:r>
              <a:rPr lang="he-IL" sz="1600" dirty="0">
                <a:solidFill>
                  <a:srgbClr val="676767"/>
                </a:solidFill>
              </a:rPr>
              <a:t>למעלה מ – 60% מהיהודים </a:t>
            </a:r>
            <a:r>
              <a:rPr lang="he-IL" sz="1600" b="1" dirty="0">
                <a:solidFill>
                  <a:srgbClr val="676767"/>
                </a:solidFill>
              </a:rPr>
              <a:t>אינם חוששים</a:t>
            </a:r>
            <a:r>
              <a:rPr lang="he-IL" sz="1600" dirty="0">
                <a:solidFill>
                  <a:srgbClr val="676767"/>
                </a:solidFill>
              </a:rPr>
              <a:t> לעבוד עם ערבים אזרחי ישראל. בחברה הערבית כ – 80% </a:t>
            </a:r>
            <a:r>
              <a:rPr lang="he-IL" sz="1600" b="1" dirty="0">
                <a:solidFill>
                  <a:srgbClr val="676767"/>
                </a:solidFill>
              </a:rPr>
              <a:t>אינם חוששים</a:t>
            </a:r>
            <a:r>
              <a:rPr lang="he-IL" sz="1600" dirty="0">
                <a:solidFill>
                  <a:srgbClr val="676767"/>
                </a:solidFill>
              </a:rPr>
              <a:t> לעבוד עם יהודים</a:t>
            </a:r>
            <a:endParaRPr lang="he-IL" sz="1600" i="1" dirty="0">
              <a:solidFill>
                <a:srgbClr val="676767"/>
              </a:solidFill>
            </a:endParaRPr>
          </a:p>
        </p:txBody>
      </p:sp>
      <p:sp>
        <p:nvSpPr>
          <p:cNvPr id="2" name="Rectangle 1">
            <a:extLst>
              <a:ext uri="{FF2B5EF4-FFF2-40B4-BE49-F238E27FC236}">
                <a16:creationId xmlns:a16="http://schemas.microsoft.com/office/drawing/2014/main" id="{F16C1DEE-171A-975C-4762-6115091608A2}"/>
              </a:ext>
            </a:extLst>
          </p:cNvPr>
          <p:cNvSpPr/>
          <p:nvPr/>
        </p:nvSpPr>
        <p:spPr>
          <a:xfrm>
            <a:off x="3514726" y="700821"/>
            <a:ext cx="6000750" cy="33337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1" anchor="ctr"/>
          <a:lstStyle/>
          <a:p>
            <a:pPr algn="ctr"/>
            <a:r>
              <a:rPr lang="he-IL" dirty="0"/>
              <a:t>מהמועסקים בחברות בהן עובדים יהודים וערבים אזרחי ישראל ביחד</a:t>
            </a:r>
          </a:p>
        </p:txBody>
      </p:sp>
      <p:sp>
        <p:nvSpPr>
          <p:cNvPr id="7" name="Rectangle: Rounded Corners 6">
            <a:extLst>
              <a:ext uri="{FF2B5EF4-FFF2-40B4-BE49-F238E27FC236}">
                <a16:creationId xmlns:a16="http://schemas.microsoft.com/office/drawing/2014/main" id="{FFDAB6F2-8C31-E377-7F42-DFAE5EBB3015}"/>
              </a:ext>
            </a:extLst>
          </p:cNvPr>
          <p:cNvSpPr/>
          <p:nvPr/>
        </p:nvSpPr>
        <p:spPr>
          <a:xfrm>
            <a:off x="4659634" y="2495550"/>
            <a:ext cx="731515" cy="29899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rPr>
              <a:t>62%</a:t>
            </a:r>
          </a:p>
        </p:txBody>
      </p:sp>
      <p:sp>
        <p:nvSpPr>
          <p:cNvPr id="8" name="Rectangle: Rounded Corners 7">
            <a:extLst>
              <a:ext uri="{FF2B5EF4-FFF2-40B4-BE49-F238E27FC236}">
                <a16:creationId xmlns:a16="http://schemas.microsoft.com/office/drawing/2014/main" id="{BFA19C4C-CE7F-7CBF-E0BC-6848013CEDA9}"/>
              </a:ext>
            </a:extLst>
          </p:cNvPr>
          <p:cNvSpPr/>
          <p:nvPr/>
        </p:nvSpPr>
        <p:spPr>
          <a:xfrm>
            <a:off x="4669158" y="5114925"/>
            <a:ext cx="731515" cy="29899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rPr>
              <a:t>36%</a:t>
            </a:r>
          </a:p>
        </p:txBody>
      </p:sp>
      <p:sp>
        <p:nvSpPr>
          <p:cNvPr id="9" name="Rectangle: Rounded Corners 8">
            <a:extLst>
              <a:ext uri="{FF2B5EF4-FFF2-40B4-BE49-F238E27FC236}">
                <a16:creationId xmlns:a16="http://schemas.microsoft.com/office/drawing/2014/main" id="{A35A635A-A997-A53D-4AB5-D9FFDA94C994}"/>
              </a:ext>
            </a:extLst>
          </p:cNvPr>
          <p:cNvSpPr/>
          <p:nvPr/>
        </p:nvSpPr>
        <p:spPr>
          <a:xfrm>
            <a:off x="10241284" y="3340685"/>
            <a:ext cx="731515" cy="29899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rPr>
              <a:t>77%</a:t>
            </a:r>
          </a:p>
        </p:txBody>
      </p:sp>
      <p:sp>
        <p:nvSpPr>
          <p:cNvPr id="10" name="Rectangle: Rounded Corners 9">
            <a:extLst>
              <a:ext uri="{FF2B5EF4-FFF2-40B4-BE49-F238E27FC236}">
                <a16:creationId xmlns:a16="http://schemas.microsoft.com/office/drawing/2014/main" id="{27C40FB8-5672-BB7D-CF78-404CFA8D8327}"/>
              </a:ext>
            </a:extLst>
          </p:cNvPr>
          <p:cNvSpPr/>
          <p:nvPr/>
        </p:nvSpPr>
        <p:spPr>
          <a:xfrm>
            <a:off x="10241283" y="5264420"/>
            <a:ext cx="731515" cy="29899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rPr>
              <a:t>16%</a:t>
            </a:r>
          </a:p>
        </p:txBody>
      </p:sp>
    </p:spTree>
    <p:extLst>
      <p:ext uri="{BB962C8B-B14F-4D97-AF65-F5344CB8AC3E}">
        <p14:creationId xmlns:p14="http://schemas.microsoft.com/office/powerpoint/2010/main" val="113636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כותרת 1">
            <a:extLst>
              <a:ext uri="{FF2B5EF4-FFF2-40B4-BE49-F238E27FC236}">
                <a16:creationId xmlns:a16="http://schemas.microsoft.com/office/drawing/2014/main" id="{128C623C-B5F1-DC20-CA26-4F6FE51EF32F}"/>
              </a:ext>
            </a:extLst>
          </p:cNvPr>
          <p:cNvSpPr txBox="1">
            <a:spLocks/>
          </p:cNvSpPr>
          <p:nvPr/>
        </p:nvSpPr>
        <p:spPr>
          <a:xfrm>
            <a:off x="1060232" y="3941205"/>
            <a:ext cx="10071536" cy="929750"/>
          </a:xfrm>
          <a:prstGeom prst="rect">
            <a:avLst/>
          </a:prstGeom>
        </p:spPr>
        <p:txBody>
          <a:bodyPr vert="horz" lIns="91440" tIns="45720" rIns="91440" bIns="45720" rtlCol="0" anchor="b" anchorCtr="0">
            <a:normAutofit/>
          </a:bodyPr>
          <a:lstStyle>
            <a:lvl1pPr algn="r" defTabSz="914400" rtl="1" eaLnBrk="1" latinLnBrk="0" hangingPunct="1">
              <a:lnSpc>
                <a:spcPct val="90000"/>
              </a:lnSpc>
              <a:spcBef>
                <a:spcPct val="0"/>
              </a:spcBef>
              <a:buNone/>
              <a:defRPr sz="3200" b="1" kern="1200">
                <a:solidFill>
                  <a:schemeClr val="tx1"/>
                </a:solidFill>
                <a:latin typeface="+mj-lt"/>
                <a:ea typeface="+mj-ea"/>
                <a:cs typeface="+mj-cs"/>
              </a:defRPr>
            </a:lvl1pPr>
          </a:lstStyle>
          <a:p>
            <a:pPr algn="ctr">
              <a:spcAft>
                <a:spcPts val="600"/>
              </a:spcAft>
            </a:pPr>
            <a:r>
              <a:rPr lang="he-IL" sz="5200" dirty="0"/>
              <a:t>פוליטיקה </a:t>
            </a:r>
            <a:r>
              <a:rPr lang="he-IL" sz="5200" dirty="0">
                <a:latin typeface="Times New Roman" panose="02020603050405020304" pitchFamily="18" charset="0"/>
                <a:cs typeface="Times New Roman" panose="02020603050405020304" pitchFamily="18" charset="0"/>
              </a:rPr>
              <a:t>-  </a:t>
            </a:r>
            <a:r>
              <a:rPr lang="ar-AE" sz="5200" dirty="0">
                <a:latin typeface="Times New Roman" panose="02020603050405020304" pitchFamily="18" charset="0"/>
                <a:cs typeface="Times New Roman" panose="02020603050405020304" pitchFamily="18" charset="0"/>
              </a:rPr>
              <a:t>سياسة </a:t>
            </a:r>
            <a:endParaRPr lang="he-IL" sz="5200" dirty="0">
              <a:latin typeface="Times New Roman" panose="02020603050405020304" pitchFamily="18" charset="0"/>
              <a:cs typeface="Times New Roman" panose="02020603050405020304" pitchFamily="18" charset="0"/>
            </a:endParaRPr>
          </a:p>
        </p:txBody>
      </p:sp>
      <p:pic>
        <p:nvPicPr>
          <p:cNvPr id="6" name="תמונה 7" descr="A blue and black logo&#10;&#10;Description automatically generated">
            <a:extLst>
              <a:ext uri="{FF2B5EF4-FFF2-40B4-BE49-F238E27FC236}">
                <a16:creationId xmlns:a16="http://schemas.microsoft.com/office/drawing/2014/main" id="{E199B017-18C7-F54B-092D-2123034360A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438902" y="1133790"/>
            <a:ext cx="2709757" cy="663890"/>
          </a:xfrm>
          <a:prstGeom prst="rect">
            <a:avLst/>
          </a:prstGeom>
        </p:spPr>
      </p:pic>
      <p:pic>
        <p:nvPicPr>
          <p:cNvPr id="2" name="Picture 2" descr="גבעת-חביבה - Nefesh B'Nefesh Israel Job Board">
            <a:extLst>
              <a:ext uri="{FF2B5EF4-FFF2-40B4-BE49-F238E27FC236}">
                <a16:creationId xmlns:a16="http://schemas.microsoft.com/office/drawing/2014/main" id="{16DD8F4F-BD2F-DC83-9201-0D7B7E35C69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65923" y="718826"/>
            <a:ext cx="2148519" cy="1603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47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ציין מיקום תוכן 40">
            <a:extLst>
              <a:ext uri="{FF2B5EF4-FFF2-40B4-BE49-F238E27FC236}">
                <a16:creationId xmlns:a16="http://schemas.microsoft.com/office/drawing/2014/main" id="{42D74111-1799-68AA-C469-4471E5EFCD2C}"/>
              </a:ext>
            </a:extLst>
          </p:cNvPr>
          <p:cNvSpPr>
            <a:spLocks noGrp="1"/>
          </p:cNvSpPr>
          <p:nvPr>
            <p:ph idx="1"/>
          </p:nvPr>
        </p:nvSpPr>
        <p:spPr>
          <a:xfrm>
            <a:off x="533400" y="1"/>
            <a:ext cx="11658600" cy="476250"/>
          </a:xfrm>
        </p:spPr>
        <p:txBody>
          <a:bodyPr/>
          <a:lstStyle/>
          <a:p>
            <a:pPr algn="r" rtl="1">
              <a:lnSpc>
                <a:spcPct val="107000"/>
              </a:lnSpc>
              <a:spcAft>
                <a:spcPts val="800"/>
              </a:spcAft>
            </a:pPr>
            <a:r>
              <a:rPr lang="he-IL" sz="2000" b="1" dirty="0">
                <a:effectLst/>
                <a:latin typeface="Calibri" panose="020F0502020204030204" pitchFamily="34" charset="0"/>
                <a:ea typeface="Calibri" panose="020F0502020204030204" pitchFamily="34" charset="0"/>
                <a:cs typeface="Arial" panose="020B0604020202020204" pitchFamily="34" charset="0"/>
              </a:rPr>
              <a:t>האם אתה תומך או מתנגד לשיתוף מפלגה ערבית בקואליציה? </a:t>
            </a:r>
            <a:r>
              <a:rPr lang="ar-AE" sz="2000" b="1" dirty="0">
                <a:effectLst/>
                <a:latin typeface="Calibri" panose="020F0502020204030204" pitchFamily="34" charset="0"/>
                <a:ea typeface="Calibri" panose="020F0502020204030204" pitchFamily="34" charset="0"/>
                <a:cs typeface="Arial" panose="020B0604020202020204" pitchFamily="34" charset="0"/>
              </a:rPr>
              <a:t>هل تؤيد أم تعارض مشاركة حزب عربي في الائتلاف؟</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9" name="Object 2">
            <a:extLst>
              <a:ext uri="{FF2B5EF4-FFF2-40B4-BE49-F238E27FC236}">
                <a16:creationId xmlns:a16="http://schemas.microsoft.com/office/drawing/2014/main" id="{424CF10B-C2B3-245A-509C-E1E941C2ED04}"/>
              </a:ext>
            </a:extLst>
          </p:cNvPr>
          <p:cNvGraphicFramePr>
            <a:graphicFrameLocks noChangeAspect="1"/>
          </p:cNvGraphicFramePr>
          <p:nvPr>
            <p:extLst>
              <p:ext uri="{D42A27DB-BD31-4B8C-83A1-F6EECF244321}">
                <p14:modId xmlns:p14="http://schemas.microsoft.com/office/powerpoint/2010/main" val="2143063681"/>
              </p:ext>
            </p:extLst>
          </p:nvPr>
        </p:nvGraphicFramePr>
        <p:xfrm>
          <a:off x="303508" y="657226"/>
          <a:ext cx="11818004" cy="5436104"/>
        </p:xfrm>
        <a:graphic>
          <a:graphicData uri="http://schemas.openxmlformats.org/drawingml/2006/chart">
            <c:chart xmlns:c="http://schemas.openxmlformats.org/drawingml/2006/chart" xmlns:r="http://schemas.openxmlformats.org/officeDocument/2006/relationships" r:id="rId2"/>
          </a:graphicData>
        </a:graphic>
      </p:graphicFrame>
      <p:cxnSp>
        <p:nvCxnSpPr>
          <p:cNvPr id="2" name="Straight Connector 1">
            <a:extLst>
              <a:ext uri="{FF2B5EF4-FFF2-40B4-BE49-F238E27FC236}">
                <a16:creationId xmlns:a16="http://schemas.microsoft.com/office/drawing/2014/main" id="{73A282E5-B1B9-721B-BA1C-5F6DE4442CE2}"/>
              </a:ext>
            </a:extLst>
          </p:cNvPr>
          <p:cNvCxnSpPr>
            <a:cxnSpLocks/>
          </p:cNvCxnSpPr>
          <p:nvPr/>
        </p:nvCxnSpPr>
        <p:spPr>
          <a:xfrm flipV="1">
            <a:off x="5895975" y="1085850"/>
            <a:ext cx="0" cy="461010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 name="Text Box 13">
            <a:extLst>
              <a:ext uri="{FF2B5EF4-FFF2-40B4-BE49-F238E27FC236}">
                <a16:creationId xmlns:a16="http://schemas.microsoft.com/office/drawing/2014/main" id="{D116D91F-2495-A958-1BB8-9F50644C3B89}"/>
              </a:ext>
            </a:extLst>
          </p:cNvPr>
          <p:cNvSpPr txBox="1">
            <a:spLocks noChangeArrowheads="1"/>
          </p:cNvSpPr>
          <p:nvPr/>
        </p:nvSpPr>
        <p:spPr bwMode="auto">
          <a:xfrm>
            <a:off x="1857859" y="6223000"/>
            <a:ext cx="10334141" cy="584775"/>
          </a:xfrm>
          <a:prstGeom prst="rect">
            <a:avLst/>
          </a:prstGeom>
          <a:noFill/>
          <a:ln w="9525">
            <a:noFill/>
            <a:miter lim="800000"/>
            <a:headEnd/>
            <a:tailEnd/>
          </a:ln>
        </p:spPr>
        <p:txBody>
          <a:bodyPr wrap="square">
            <a:spAutoFit/>
          </a:bodyPr>
          <a:lstStyle/>
          <a:p>
            <a:r>
              <a:rPr lang="he-IL" sz="1600" dirty="0">
                <a:solidFill>
                  <a:srgbClr val="676767"/>
                </a:solidFill>
              </a:rPr>
              <a:t>40% מהיהודים מאד מתנגדים לשיתוף מפלגה ערבית בקואליציה ובסה"כ למעלה מ – 60% מתנגדים. בחברה הערבית למעלה ממחצית תומכים ורק 15% מתנגדים, שליש </a:t>
            </a:r>
            <a:r>
              <a:rPr lang="he-IL" sz="1600" b="1" dirty="0">
                <a:solidFill>
                  <a:srgbClr val="676767"/>
                </a:solidFill>
              </a:rPr>
              <a:t>אינם יודעים</a:t>
            </a:r>
            <a:r>
              <a:rPr lang="he-IL" sz="1600" dirty="0">
                <a:solidFill>
                  <a:srgbClr val="676767"/>
                </a:solidFill>
              </a:rPr>
              <a:t>, שיעור גבוה משמעותית מהיהודים</a:t>
            </a:r>
            <a:endParaRPr lang="he-IL" sz="1600" i="1" dirty="0">
              <a:solidFill>
                <a:srgbClr val="676767"/>
              </a:solidFill>
            </a:endParaRPr>
          </a:p>
        </p:txBody>
      </p:sp>
      <p:sp>
        <p:nvSpPr>
          <p:cNvPr id="5" name="Rectangle: Rounded Corners 4">
            <a:extLst>
              <a:ext uri="{FF2B5EF4-FFF2-40B4-BE49-F238E27FC236}">
                <a16:creationId xmlns:a16="http://schemas.microsoft.com/office/drawing/2014/main" id="{63D9DE7A-1977-F049-F4FA-53CBBD27A48B}"/>
              </a:ext>
            </a:extLst>
          </p:cNvPr>
          <p:cNvSpPr/>
          <p:nvPr/>
        </p:nvSpPr>
        <p:spPr>
          <a:xfrm>
            <a:off x="4678684" y="3130010"/>
            <a:ext cx="731515" cy="29899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rPr>
              <a:t>62%</a:t>
            </a:r>
          </a:p>
        </p:txBody>
      </p:sp>
      <p:sp>
        <p:nvSpPr>
          <p:cNvPr id="6" name="Rectangle: Rounded Corners 5">
            <a:extLst>
              <a:ext uri="{FF2B5EF4-FFF2-40B4-BE49-F238E27FC236}">
                <a16:creationId xmlns:a16="http://schemas.microsoft.com/office/drawing/2014/main" id="{17329BB9-C222-E650-FBCF-73F8E5C95781}"/>
              </a:ext>
            </a:extLst>
          </p:cNvPr>
          <p:cNvSpPr/>
          <p:nvPr/>
        </p:nvSpPr>
        <p:spPr>
          <a:xfrm>
            <a:off x="4678684" y="5111210"/>
            <a:ext cx="731515" cy="29899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rPr>
              <a:t>30%</a:t>
            </a:r>
          </a:p>
        </p:txBody>
      </p:sp>
      <p:sp>
        <p:nvSpPr>
          <p:cNvPr id="10" name="Rectangle: Rounded Corners 9">
            <a:extLst>
              <a:ext uri="{FF2B5EF4-FFF2-40B4-BE49-F238E27FC236}">
                <a16:creationId xmlns:a16="http://schemas.microsoft.com/office/drawing/2014/main" id="{7D2B2C2D-71BA-EFC5-862D-02FE606A6FB4}"/>
              </a:ext>
            </a:extLst>
          </p:cNvPr>
          <p:cNvSpPr/>
          <p:nvPr/>
        </p:nvSpPr>
        <p:spPr>
          <a:xfrm>
            <a:off x="10756927" y="2843450"/>
            <a:ext cx="731515" cy="29899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rPr>
              <a:t>15%</a:t>
            </a:r>
          </a:p>
        </p:txBody>
      </p:sp>
      <p:sp>
        <p:nvSpPr>
          <p:cNvPr id="11" name="Rectangle: Rounded Corners 10">
            <a:extLst>
              <a:ext uri="{FF2B5EF4-FFF2-40B4-BE49-F238E27FC236}">
                <a16:creationId xmlns:a16="http://schemas.microsoft.com/office/drawing/2014/main" id="{1509986D-1A7F-D048-9DF3-F6DC519185B4}"/>
              </a:ext>
            </a:extLst>
          </p:cNvPr>
          <p:cNvSpPr/>
          <p:nvPr/>
        </p:nvSpPr>
        <p:spPr>
          <a:xfrm>
            <a:off x="10756927" y="4824650"/>
            <a:ext cx="731515" cy="29899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rPr>
              <a:t>52%</a:t>
            </a:r>
          </a:p>
        </p:txBody>
      </p:sp>
    </p:spTree>
    <p:extLst>
      <p:ext uri="{BB962C8B-B14F-4D97-AF65-F5344CB8AC3E}">
        <p14:creationId xmlns:p14="http://schemas.microsoft.com/office/powerpoint/2010/main" val="51494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מציין מיקום תוכן 40">
            <a:extLst>
              <a:ext uri="{FF2B5EF4-FFF2-40B4-BE49-F238E27FC236}">
                <a16:creationId xmlns:a16="http://schemas.microsoft.com/office/drawing/2014/main" id="{42D74111-1799-68AA-C469-4471E5EFCD2C}"/>
              </a:ext>
            </a:extLst>
          </p:cNvPr>
          <p:cNvSpPr>
            <a:spLocks noGrp="1"/>
          </p:cNvSpPr>
          <p:nvPr>
            <p:ph idx="1"/>
          </p:nvPr>
        </p:nvSpPr>
        <p:spPr>
          <a:xfrm>
            <a:off x="533400" y="1"/>
            <a:ext cx="11658600" cy="717044"/>
          </a:xfrm>
        </p:spPr>
        <p:txBody>
          <a:bodyPr/>
          <a:lstStyle/>
          <a:p>
            <a:pPr algn="r" rtl="1">
              <a:lnSpc>
                <a:spcPct val="107000"/>
              </a:lnSpc>
              <a:spcAft>
                <a:spcPts val="800"/>
              </a:spcAft>
            </a:pPr>
            <a:r>
              <a:rPr lang="he-IL" sz="2000" b="1" dirty="0">
                <a:effectLst/>
                <a:latin typeface="Calibri" panose="020F0502020204030204" pitchFamily="34" charset="0"/>
                <a:ea typeface="Calibri" panose="020F0502020204030204" pitchFamily="34" charset="0"/>
                <a:cs typeface="Arial" panose="020B0604020202020204" pitchFamily="34" charset="0"/>
              </a:rPr>
              <a:t>האם אתה תומך או מתנגד לשיתוף מפלגה ערבית בקואליציה? – יהודים לפי השקפת עולם </a:t>
            </a:r>
            <a:r>
              <a:rPr lang="ar-AE" sz="2000" b="1" dirty="0">
                <a:effectLst/>
                <a:latin typeface="Calibri" panose="020F0502020204030204" pitchFamily="34" charset="0"/>
                <a:ea typeface="Calibri" panose="020F0502020204030204" pitchFamily="34" charset="0"/>
                <a:cs typeface="Arial" panose="020B0604020202020204" pitchFamily="34" charset="0"/>
              </a:rPr>
              <a:t>هل تؤيد أم تعارض مشاركة حزب عربي في الائتلاف؟ - اليهود وفق الانتماء السياسي</a:t>
            </a:r>
            <a:endParaRPr lang="he-IL" sz="2000" b="1"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9" name="Object 2">
            <a:extLst>
              <a:ext uri="{FF2B5EF4-FFF2-40B4-BE49-F238E27FC236}">
                <a16:creationId xmlns:a16="http://schemas.microsoft.com/office/drawing/2014/main" id="{424CF10B-C2B3-245A-509C-E1E941C2ED04}"/>
              </a:ext>
            </a:extLst>
          </p:cNvPr>
          <p:cNvGraphicFramePr>
            <a:graphicFrameLocks noChangeAspect="1"/>
          </p:cNvGraphicFramePr>
          <p:nvPr>
            <p:extLst>
              <p:ext uri="{D42A27DB-BD31-4B8C-83A1-F6EECF244321}">
                <p14:modId xmlns:p14="http://schemas.microsoft.com/office/powerpoint/2010/main" val="773174334"/>
              </p:ext>
            </p:extLst>
          </p:nvPr>
        </p:nvGraphicFramePr>
        <p:xfrm>
          <a:off x="303508" y="657226"/>
          <a:ext cx="11818004" cy="5436104"/>
        </p:xfrm>
        <a:graphic>
          <a:graphicData uri="http://schemas.openxmlformats.org/drawingml/2006/chart">
            <c:chart xmlns:c="http://schemas.openxmlformats.org/drawingml/2006/chart" xmlns:r="http://schemas.openxmlformats.org/officeDocument/2006/relationships" r:id="rId2"/>
          </a:graphicData>
        </a:graphic>
      </p:graphicFrame>
      <p:cxnSp>
        <p:nvCxnSpPr>
          <p:cNvPr id="2" name="Straight Connector 1">
            <a:extLst>
              <a:ext uri="{FF2B5EF4-FFF2-40B4-BE49-F238E27FC236}">
                <a16:creationId xmlns:a16="http://schemas.microsoft.com/office/drawing/2014/main" id="{73A282E5-B1B9-721B-BA1C-5F6DE4442CE2}"/>
              </a:ext>
            </a:extLst>
          </p:cNvPr>
          <p:cNvCxnSpPr>
            <a:cxnSpLocks/>
          </p:cNvCxnSpPr>
          <p:nvPr/>
        </p:nvCxnSpPr>
        <p:spPr>
          <a:xfrm flipV="1">
            <a:off x="5895975" y="1114425"/>
            <a:ext cx="0" cy="458152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 name="Text Box 13">
            <a:extLst>
              <a:ext uri="{FF2B5EF4-FFF2-40B4-BE49-F238E27FC236}">
                <a16:creationId xmlns:a16="http://schemas.microsoft.com/office/drawing/2014/main" id="{D116D91F-2495-A958-1BB8-9F50644C3B89}"/>
              </a:ext>
            </a:extLst>
          </p:cNvPr>
          <p:cNvSpPr txBox="1">
            <a:spLocks noChangeArrowheads="1"/>
          </p:cNvSpPr>
          <p:nvPr/>
        </p:nvSpPr>
        <p:spPr bwMode="auto">
          <a:xfrm>
            <a:off x="1857859" y="6223000"/>
            <a:ext cx="10334141" cy="338554"/>
          </a:xfrm>
          <a:prstGeom prst="rect">
            <a:avLst/>
          </a:prstGeom>
          <a:noFill/>
          <a:ln w="9525">
            <a:noFill/>
            <a:miter lim="800000"/>
            <a:headEnd/>
            <a:tailEnd/>
          </a:ln>
        </p:spPr>
        <p:txBody>
          <a:bodyPr wrap="square">
            <a:spAutoFit/>
          </a:bodyPr>
          <a:lstStyle/>
          <a:p>
            <a:r>
              <a:rPr lang="he-IL" sz="1600" dirty="0">
                <a:solidFill>
                  <a:srgbClr val="676767"/>
                </a:solidFill>
              </a:rPr>
              <a:t>עיקר ההתנגדות במגזר היהודי לשיתוף מפלגה ערבית בקואליציה הוא בימין (כ – 80%)</a:t>
            </a:r>
            <a:endParaRPr lang="he-IL" sz="1600" i="1" dirty="0">
              <a:solidFill>
                <a:srgbClr val="676767"/>
              </a:solidFill>
            </a:endParaRPr>
          </a:p>
        </p:txBody>
      </p:sp>
    </p:spTree>
    <p:extLst>
      <p:ext uri="{BB962C8B-B14F-4D97-AF65-F5344CB8AC3E}">
        <p14:creationId xmlns:p14="http://schemas.microsoft.com/office/powerpoint/2010/main" val="224350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06648943-1048-3A7E-A2A4-CBC5095103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71844" y="-4329"/>
            <a:ext cx="7020159" cy="6869586"/>
            <a:chOff x="5171844" y="-11586"/>
            <a:chExt cx="7020159" cy="6869586"/>
          </a:xfrm>
        </p:grpSpPr>
        <p:sp>
          <p:nvSpPr>
            <p:cNvPr id="21" name="Rectangle 20">
              <a:extLst>
                <a:ext uri="{FF2B5EF4-FFF2-40B4-BE49-F238E27FC236}">
                  <a16:creationId xmlns:a16="http://schemas.microsoft.com/office/drawing/2014/main" id="{6814F07C-484E-8116-F818-971704101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1848" y="-11580"/>
              <a:ext cx="7020152" cy="686957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660E0DD-9DEB-45DD-C591-F024A5275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351336" y="876304"/>
              <a:ext cx="5840664" cy="5981696"/>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3" name="Rectangle 22">
              <a:extLst>
                <a:ext uri="{FF2B5EF4-FFF2-40B4-BE49-F238E27FC236}">
                  <a16:creationId xmlns:a16="http://schemas.microsoft.com/office/drawing/2014/main" id="{1D499C78-BB96-8E12-7187-7372C0852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1844" y="-11586"/>
              <a:ext cx="5171848" cy="6869586"/>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61466FB-2664-E194-B8B0-682D3446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42356" y="708353"/>
              <a:ext cx="6869583" cy="5429710"/>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כותרת 1">
            <a:extLst>
              <a:ext uri="{FF2B5EF4-FFF2-40B4-BE49-F238E27FC236}">
                <a16:creationId xmlns:a16="http://schemas.microsoft.com/office/drawing/2014/main" id="{128C623C-B5F1-DC20-CA26-4F6FE51EF32F}"/>
              </a:ext>
            </a:extLst>
          </p:cNvPr>
          <p:cNvSpPr txBox="1">
            <a:spLocks/>
          </p:cNvSpPr>
          <p:nvPr/>
        </p:nvSpPr>
        <p:spPr>
          <a:xfrm>
            <a:off x="6134412" y="1460310"/>
            <a:ext cx="4896545" cy="2161610"/>
          </a:xfrm>
          <a:prstGeom prst="rect">
            <a:avLst/>
          </a:prstGeom>
        </p:spPr>
        <p:txBody>
          <a:bodyPr vert="horz" lIns="91440" tIns="45720" rIns="91440" bIns="45720" rtlCol="0" anchor="b" anchorCtr="0">
            <a:normAutofit/>
          </a:bodyPr>
          <a:lstStyle>
            <a:lvl1pPr algn="r" defTabSz="914400" rtl="1" eaLnBrk="1" latinLnBrk="0" hangingPunct="1">
              <a:lnSpc>
                <a:spcPct val="90000"/>
              </a:lnSpc>
              <a:spcBef>
                <a:spcPct val="0"/>
              </a:spcBef>
              <a:buNone/>
              <a:defRPr sz="3200" b="1" kern="1200">
                <a:solidFill>
                  <a:schemeClr val="tx1"/>
                </a:solidFill>
                <a:latin typeface="+mj-lt"/>
                <a:ea typeface="+mj-ea"/>
                <a:cs typeface="+mj-cs"/>
              </a:defRPr>
            </a:lvl1pPr>
          </a:lstStyle>
          <a:p>
            <a:pPr algn="ctr" rtl="0">
              <a:spcAft>
                <a:spcPts val="600"/>
              </a:spcAft>
            </a:pPr>
            <a:r>
              <a:rPr lang="en-US" sz="4800" dirty="0" err="1">
                <a:solidFill>
                  <a:srgbClr val="FFFFFF"/>
                </a:solidFill>
              </a:rPr>
              <a:t>פירוט</a:t>
            </a:r>
            <a:r>
              <a:rPr lang="en-US" sz="4800" dirty="0">
                <a:solidFill>
                  <a:srgbClr val="FFFFFF"/>
                </a:solidFill>
              </a:rPr>
              <a:t> </a:t>
            </a:r>
            <a:r>
              <a:rPr lang="en-US" sz="4800" dirty="0" err="1">
                <a:solidFill>
                  <a:srgbClr val="FFFFFF"/>
                </a:solidFill>
              </a:rPr>
              <a:t>הממצאים</a:t>
            </a:r>
            <a:endParaRPr lang="en-US" sz="4800" dirty="0">
              <a:solidFill>
                <a:srgbClr val="FFFFFF"/>
              </a:solidFill>
            </a:endParaRPr>
          </a:p>
          <a:p>
            <a:pPr algn="ctr">
              <a:spcAft>
                <a:spcPts val="600"/>
              </a:spcAft>
            </a:pPr>
            <a:r>
              <a:rPr lang="ar-AE" sz="4800" dirty="0">
                <a:solidFill>
                  <a:srgbClr val="FFFFFF"/>
                </a:solidFill>
                <a:latin typeface="Times New Roman" panose="02020603050405020304" pitchFamily="18" charset="0"/>
                <a:cs typeface="Times New Roman" panose="02020603050405020304" pitchFamily="18" charset="0"/>
              </a:rPr>
              <a:t>نتائج الاستطلاع </a:t>
            </a:r>
            <a:endParaRPr lang="en-US" sz="4800" dirty="0">
              <a:solidFill>
                <a:srgbClr val="FFFFFF"/>
              </a:solidFill>
              <a:latin typeface="Times New Roman" panose="02020603050405020304" pitchFamily="18" charset="0"/>
              <a:cs typeface="Times New Roman" panose="02020603050405020304" pitchFamily="18" charset="0"/>
            </a:endParaRPr>
          </a:p>
          <a:p>
            <a:pPr algn="ctr" rtl="0">
              <a:spcAft>
                <a:spcPts val="600"/>
              </a:spcAft>
            </a:pPr>
            <a:endParaRPr lang="en-US" sz="4800" dirty="0">
              <a:solidFill>
                <a:srgbClr val="FFFFFF"/>
              </a:solidFill>
            </a:endParaRPr>
          </a:p>
        </p:txBody>
      </p:sp>
      <p:pic>
        <p:nvPicPr>
          <p:cNvPr id="6" name="תמונה 7">
            <a:extLst>
              <a:ext uri="{FF2B5EF4-FFF2-40B4-BE49-F238E27FC236}">
                <a16:creationId xmlns:a16="http://schemas.microsoft.com/office/drawing/2014/main" id="{E199B017-18C7-F54B-092D-2123034360A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91009" y="1742155"/>
            <a:ext cx="3261066" cy="798960"/>
          </a:xfrm>
          <a:prstGeom prst="rect">
            <a:avLst/>
          </a:prstGeom>
        </p:spPr>
      </p:pic>
      <p:pic>
        <p:nvPicPr>
          <p:cNvPr id="2050" name="Picture 2" descr="גבעת-חביבה - Nefesh B'Nefesh Israel Job Board">
            <a:extLst>
              <a:ext uri="{FF2B5EF4-FFF2-40B4-BE49-F238E27FC236}">
                <a16:creationId xmlns:a16="http://schemas.microsoft.com/office/drawing/2014/main" id="{70374B53-D982-9084-C5B2-B95D197315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1043" y="3124611"/>
            <a:ext cx="2009768" cy="1499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26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מציין מיקום תוכן 40">
            <a:extLst>
              <a:ext uri="{FF2B5EF4-FFF2-40B4-BE49-F238E27FC236}">
                <a16:creationId xmlns:a16="http://schemas.microsoft.com/office/drawing/2014/main" id="{42D74111-1799-68AA-C469-4471E5EFCD2C}"/>
              </a:ext>
            </a:extLst>
          </p:cNvPr>
          <p:cNvSpPr>
            <a:spLocks noGrp="1"/>
          </p:cNvSpPr>
          <p:nvPr>
            <p:ph idx="1"/>
          </p:nvPr>
        </p:nvSpPr>
        <p:spPr>
          <a:xfrm>
            <a:off x="533400" y="1"/>
            <a:ext cx="11658600" cy="476250"/>
          </a:xfrm>
        </p:spPr>
        <p:txBody>
          <a:bodyPr/>
          <a:lstStyle/>
          <a:p>
            <a:pPr algn="r" rtl="1">
              <a:lnSpc>
                <a:spcPct val="107000"/>
              </a:lnSpc>
              <a:spcAft>
                <a:spcPts val="800"/>
              </a:spcAft>
            </a:pPr>
            <a:r>
              <a:rPr lang="he-IL" sz="2000" b="1" dirty="0">
                <a:effectLst/>
                <a:latin typeface="Calibri" panose="020F0502020204030204" pitchFamily="34" charset="0"/>
                <a:ea typeface="Calibri" panose="020F0502020204030204" pitchFamily="34" charset="0"/>
                <a:cs typeface="Arial" panose="020B0604020202020204" pitchFamily="34" charset="0"/>
              </a:rPr>
              <a:t>אם תקום התארגנות של יהודים וערבים שתפעל כדי לקרב בין יהודים לערביי ישראל, האם תרצה להצטרף או לתמוך בארגון זה או לא תרצה להצטרף ולא לתמוך?</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9" name="Object 2">
            <a:extLst>
              <a:ext uri="{FF2B5EF4-FFF2-40B4-BE49-F238E27FC236}">
                <a16:creationId xmlns:a16="http://schemas.microsoft.com/office/drawing/2014/main" id="{424CF10B-C2B3-245A-509C-E1E941C2ED04}"/>
              </a:ext>
            </a:extLst>
          </p:cNvPr>
          <p:cNvGraphicFramePr>
            <a:graphicFrameLocks noChangeAspect="1"/>
          </p:cNvGraphicFramePr>
          <p:nvPr>
            <p:extLst>
              <p:ext uri="{D42A27DB-BD31-4B8C-83A1-F6EECF244321}">
                <p14:modId xmlns:p14="http://schemas.microsoft.com/office/powerpoint/2010/main" val="1948363410"/>
              </p:ext>
            </p:extLst>
          </p:nvPr>
        </p:nvGraphicFramePr>
        <p:xfrm>
          <a:off x="303508" y="657226"/>
          <a:ext cx="11818004" cy="5436104"/>
        </p:xfrm>
        <a:graphic>
          <a:graphicData uri="http://schemas.openxmlformats.org/drawingml/2006/chart">
            <c:chart xmlns:c="http://schemas.openxmlformats.org/drawingml/2006/chart" xmlns:r="http://schemas.openxmlformats.org/officeDocument/2006/relationships" r:id="rId2"/>
          </a:graphicData>
        </a:graphic>
      </p:graphicFrame>
      <p:cxnSp>
        <p:nvCxnSpPr>
          <p:cNvPr id="2" name="Straight Connector 1">
            <a:extLst>
              <a:ext uri="{FF2B5EF4-FFF2-40B4-BE49-F238E27FC236}">
                <a16:creationId xmlns:a16="http://schemas.microsoft.com/office/drawing/2014/main" id="{73A282E5-B1B9-721B-BA1C-5F6DE4442CE2}"/>
              </a:ext>
            </a:extLst>
          </p:cNvPr>
          <p:cNvCxnSpPr>
            <a:cxnSpLocks/>
          </p:cNvCxnSpPr>
          <p:nvPr/>
        </p:nvCxnSpPr>
        <p:spPr>
          <a:xfrm flipV="1">
            <a:off x="5895975" y="1114425"/>
            <a:ext cx="0" cy="458152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 name="Text Box 13">
            <a:extLst>
              <a:ext uri="{FF2B5EF4-FFF2-40B4-BE49-F238E27FC236}">
                <a16:creationId xmlns:a16="http://schemas.microsoft.com/office/drawing/2014/main" id="{D116D91F-2495-A958-1BB8-9F50644C3B89}"/>
              </a:ext>
            </a:extLst>
          </p:cNvPr>
          <p:cNvSpPr txBox="1">
            <a:spLocks noChangeArrowheads="1"/>
          </p:cNvSpPr>
          <p:nvPr/>
        </p:nvSpPr>
        <p:spPr bwMode="auto">
          <a:xfrm>
            <a:off x="1857859" y="6223000"/>
            <a:ext cx="10334141" cy="584775"/>
          </a:xfrm>
          <a:prstGeom prst="rect">
            <a:avLst/>
          </a:prstGeom>
          <a:noFill/>
          <a:ln w="9525">
            <a:noFill/>
            <a:miter lim="800000"/>
            <a:headEnd/>
            <a:tailEnd/>
          </a:ln>
        </p:spPr>
        <p:txBody>
          <a:bodyPr wrap="square">
            <a:spAutoFit/>
          </a:bodyPr>
          <a:lstStyle/>
          <a:p>
            <a:r>
              <a:rPr lang="he-IL" sz="1600" dirty="0">
                <a:solidFill>
                  <a:srgbClr val="676767"/>
                </a:solidFill>
              </a:rPr>
              <a:t>5% מהיהודים ו – 20% בחברה הערבית ירצו להצטרף להתארגנות שתקרב בין יהודים לערבים אזרחי ישראל. למעלה ממחצית מהיהודים ציינו שלא יצטרפו וגם לא יתמכו (בעיקר מהימין). שיעור לא יודעים גבוה במיוחד בחברה הערבית</a:t>
            </a:r>
            <a:endParaRPr lang="he-IL" sz="1600" i="1" dirty="0">
              <a:solidFill>
                <a:srgbClr val="676767"/>
              </a:solidFill>
            </a:endParaRPr>
          </a:p>
        </p:txBody>
      </p:sp>
      <p:sp>
        <p:nvSpPr>
          <p:cNvPr id="4" name="Rectangle: Rounded Corners 3">
            <a:extLst>
              <a:ext uri="{FF2B5EF4-FFF2-40B4-BE49-F238E27FC236}">
                <a16:creationId xmlns:a16="http://schemas.microsoft.com/office/drawing/2014/main" id="{871F4F93-6A45-5665-7F7E-7EB8266AA92F}"/>
              </a:ext>
            </a:extLst>
          </p:cNvPr>
          <p:cNvSpPr/>
          <p:nvPr/>
        </p:nvSpPr>
        <p:spPr>
          <a:xfrm>
            <a:off x="171451" y="3037140"/>
            <a:ext cx="1762124" cy="676275"/>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1600" dirty="0"/>
              <a:t>בימין 66%</a:t>
            </a:r>
          </a:p>
          <a:p>
            <a:pPr algn="ctr"/>
            <a:r>
              <a:rPr lang="he-IL" sz="1600" dirty="0"/>
              <a:t>במרכז-שמאל 28%</a:t>
            </a:r>
          </a:p>
        </p:txBody>
      </p:sp>
    </p:spTree>
    <p:extLst>
      <p:ext uri="{BB962C8B-B14F-4D97-AF65-F5344CB8AC3E}">
        <p14:creationId xmlns:p14="http://schemas.microsoft.com/office/powerpoint/2010/main" val="3256700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3" name="Flowchart: Document 12">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725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ool, indoor, hammer">
            <a:extLst>
              <a:ext uri="{FF2B5EF4-FFF2-40B4-BE49-F238E27FC236}">
                <a16:creationId xmlns:a16="http://schemas.microsoft.com/office/drawing/2014/main" id="{6F6B2904-9049-B578-D234-EB3BA88D8B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6875" y="671513"/>
            <a:ext cx="7346950" cy="4141788"/>
          </a:xfrm>
          <a:prstGeom prst="rect">
            <a:avLst/>
          </a:prstGeom>
        </p:spPr>
      </p:pic>
      <p:pic>
        <p:nvPicPr>
          <p:cNvPr id="2" name="Picture 2" descr="גבעת-חביבה - Nefesh B'Nefesh Israel Job Board">
            <a:extLst>
              <a:ext uri="{FF2B5EF4-FFF2-40B4-BE49-F238E27FC236}">
                <a16:creationId xmlns:a16="http://schemas.microsoft.com/office/drawing/2014/main" id="{83D56AC1-2CF0-6C71-4A48-DA245034748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02225" y="4904865"/>
            <a:ext cx="1298575" cy="959361"/>
          </a:xfrm>
          <a:prstGeom prst="rect">
            <a:avLst/>
          </a:prstGeom>
          <a:extLst>
            <a:ext uri="{909E8E84-426E-40DD-AFC4-6F175D3DCCD1}">
              <a14:hiddenFill xmlns:a14="http://schemas.microsoft.com/office/drawing/2010/main">
                <a:solidFill>
                  <a:srgbClr val="FFFFFF"/>
                </a:solidFill>
              </a14:hiddenFill>
            </a:ext>
          </a:extLst>
        </p:spPr>
      </p:pic>
      <p:pic>
        <p:nvPicPr>
          <p:cNvPr id="8" name="תמונה 7" descr="A blue and black logo&#10;&#10;Description automatically generated">
            <a:extLst>
              <a:ext uri="{FF2B5EF4-FFF2-40B4-BE49-F238E27FC236}">
                <a16:creationId xmlns:a16="http://schemas.microsoft.com/office/drawing/2014/main" id="{D64FA9BA-024F-828D-79DD-E8957C51EC5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043989" y="5303001"/>
            <a:ext cx="2366962" cy="561225"/>
          </a:xfrm>
          <a:prstGeom prst="rect">
            <a:avLst/>
          </a:prstGeom>
        </p:spPr>
      </p:pic>
      <p:sp>
        <p:nvSpPr>
          <p:cNvPr id="7" name="כותרת 1">
            <a:extLst>
              <a:ext uri="{FF2B5EF4-FFF2-40B4-BE49-F238E27FC236}">
                <a16:creationId xmlns:a16="http://schemas.microsoft.com/office/drawing/2014/main" id="{24580262-75FA-6BD1-F893-BA7EDBE68802}"/>
              </a:ext>
            </a:extLst>
          </p:cNvPr>
          <p:cNvSpPr>
            <a:spLocks noGrp="1"/>
          </p:cNvSpPr>
          <p:nvPr>
            <p:ph type="ctrTitle"/>
          </p:nvPr>
        </p:nvSpPr>
        <p:spPr>
          <a:xfrm>
            <a:off x="838200" y="171162"/>
            <a:ext cx="2840182" cy="2371148"/>
          </a:xfrm>
        </p:spPr>
        <p:txBody>
          <a:bodyPr vert="horz" lIns="91440" tIns="45720" rIns="91440" bIns="45720" rtlCol="0" anchor="ctr">
            <a:normAutofit/>
          </a:bodyPr>
          <a:lstStyle/>
          <a:p>
            <a:pPr rtl="0">
              <a:lnSpc>
                <a:spcPct val="90000"/>
              </a:lnSpc>
            </a:pPr>
            <a:r>
              <a:rPr lang="en-US" sz="3200" b="1" kern="1200" dirty="0" err="1">
                <a:solidFill>
                  <a:srgbClr val="FFFFFF"/>
                </a:solidFill>
                <a:latin typeface="+mj-lt"/>
                <a:ea typeface="+mj-ea"/>
                <a:cs typeface="+mj-cs"/>
              </a:rPr>
              <a:t>סיכום</a:t>
            </a:r>
            <a:r>
              <a:rPr lang="en-US" sz="3200" b="1" kern="1200" dirty="0">
                <a:solidFill>
                  <a:srgbClr val="FFFFFF"/>
                </a:solidFill>
                <a:latin typeface="+mj-lt"/>
                <a:ea typeface="+mj-ea"/>
                <a:cs typeface="+mj-cs"/>
              </a:rPr>
              <a:t> </a:t>
            </a:r>
            <a:r>
              <a:rPr lang="en-US" sz="3200" b="1" kern="1200" dirty="0" err="1">
                <a:solidFill>
                  <a:srgbClr val="FFFFFF"/>
                </a:solidFill>
                <a:latin typeface="+mj-lt"/>
                <a:ea typeface="+mj-ea"/>
                <a:cs typeface="+mj-cs"/>
              </a:rPr>
              <a:t>הממצאי</a:t>
            </a:r>
            <a:r>
              <a:rPr lang="en-US" sz="3200" b="1" kern="1200" dirty="0" err="1">
                <a:solidFill>
                  <a:srgbClr val="FFFFFF"/>
                </a:solidFill>
                <a:latin typeface="Times New Roman" panose="02020603050405020304" pitchFamily="18" charset="0"/>
                <a:cs typeface="Times New Roman" panose="02020603050405020304" pitchFamily="18" charset="0"/>
              </a:rPr>
              <a:t>ם</a:t>
            </a:r>
            <a:br>
              <a:rPr lang="en-US" sz="3200" b="1" kern="1200" dirty="0">
                <a:solidFill>
                  <a:srgbClr val="FFFFFF"/>
                </a:solidFill>
                <a:latin typeface="Times New Roman" panose="02020603050405020304" pitchFamily="18" charset="0"/>
                <a:cs typeface="Times New Roman" panose="02020603050405020304" pitchFamily="18" charset="0"/>
              </a:rPr>
            </a:br>
            <a:r>
              <a:rPr lang="ar-AE" sz="3200" b="1" kern="1200" dirty="0">
                <a:solidFill>
                  <a:srgbClr val="FFFFFF"/>
                </a:solidFill>
                <a:latin typeface="Times New Roman" panose="02020603050405020304" pitchFamily="18" charset="0"/>
                <a:cs typeface="Times New Roman" panose="02020603050405020304" pitchFamily="18" charset="0"/>
              </a:rPr>
              <a:t>تلخيص النتائج </a:t>
            </a:r>
            <a:endParaRPr lang="en-US" sz="3200" b="1" kern="1200"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472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3">
            <a:extLst>
              <a:ext uri="{FF2B5EF4-FFF2-40B4-BE49-F238E27FC236}">
                <a16:creationId xmlns:a16="http://schemas.microsoft.com/office/drawing/2014/main" id="{CC0D7972-6879-43C8-8EF1-BCB05DBC6553}"/>
              </a:ext>
            </a:extLst>
          </p:cNvPr>
          <p:cNvSpPr/>
          <p:nvPr/>
        </p:nvSpPr>
        <p:spPr>
          <a:xfrm rot="5400000">
            <a:off x="5706791" y="-5505329"/>
            <a:ext cx="778416" cy="1219200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85000"/>
              </a:lnSpc>
              <a:spcBef>
                <a:spcPct val="0"/>
              </a:spcBef>
            </a:pPr>
            <a:endParaRPr lang="he-IL" sz="3200" b="1" dirty="0">
              <a:solidFill>
                <a:schemeClr val="bg1"/>
              </a:solidFill>
              <a:latin typeface="+mj-lt"/>
              <a:ea typeface="+mj-ea"/>
              <a:cs typeface="+mj-cs"/>
            </a:endParaRPr>
          </a:p>
        </p:txBody>
      </p:sp>
      <p:sp>
        <p:nvSpPr>
          <p:cNvPr id="6" name="TextBox 5">
            <a:extLst>
              <a:ext uri="{FF2B5EF4-FFF2-40B4-BE49-F238E27FC236}">
                <a16:creationId xmlns:a16="http://schemas.microsoft.com/office/drawing/2014/main" id="{EBA608D4-A6EF-455B-B7AD-96B96F4B1AF7}"/>
              </a:ext>
            </a:extLst>
          </p:cNvPr>
          <p:cNvSpPr txBox="1"/>
          <p:nvPr/>
        </p:nvSpPr>
        <p:spPr>
          <a:xfrm>
            <a:off x="116536" y="238992"/>
            <a:ext cx="12075459" cy="830997"/>
          </a:xfrm>
          <a:prstGeom prst="rect">
            <a:avLst/>
          </a:prstGeom>
          <a:noFill/>
        </p:spPr>
        <p:txBody>
          <a:bodyPr wrap="square" rtlCol="0">
            <a:spAutoFit/>
          </a:bodyPr>
          <a:lstStyle/>
          <a:p>
            <a:pPr algn="ctr"/>
            <a:r>
              <a:rPr lang="he-IL" sz="4800" b="1" dirty="0">
                <a:solidFill>
                  <a:schemeClr val="bg1"/>
                </a:solidFill>
                <a:latin typeface="Times New Roman" panose="02020603050405020304" pitchFamily="18" charset="0"/>
                <a:cs typeface="Times New Roman" panose="02020603050405020304" pitchFamily="18" charset="0"/>
              </a:rPr>
              <a:t>סיכום </a:t>
            </a:r>
            <a:r>
              <a:rPr lang="ar-AE" sz="4800" b="1" dirty="0">
                <a:solidFill>
                  <a:schemeClr val="bg1"/>
                </a:solidFill>
                <a:latin typeface="Times New Roman" panose="02020603050405020304" pitchFamily="18" charset="0"/>
                <a:cs typeface="Times New Roman" panose="02020603050405020304" pitchFamily="18" charset="0"/>
              </a:rPr>
              <a:t>تلخيص</a:t>
            </a:r>
            <a:endParaRPr lang="en-IL" sz="48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2" name="Table 2">
            <a:extLst>
              <a:ext uri="{FF2B5EF4-FFF2-40B4-BE49-F238E27FC236}">
                <a16:creationId xmlns:a16="http://schemas.microsoft.com/office/drawing/2014/main" id="{CE7C8893-0856-ACA6-6179-AC089B998C01}"/>
              </a:ext>
            </a:extLst>
          </p:cNvPr>
          <p:cNvGraphicFramePr>
            <a:graphicFrameLocks noGrp="1"/>
          </p:cNvGraphicFramePr>
          <p:nvPr/>
        </p:nvGraphicFramePr>
        <p:xfrm>
          <a:off x="16044" y="1007238"/>
          <a:ext cx="12159910" cy="2822911"/>
        </p:xfrm>
        <a:graphic>
          <a:graphicData uri="http://schemas.openxmlformats.org/drawingml/2006/table">
            <a:tbl>
              <a:tblPr rtl="1" firstRow="1" bandRow="1">
                <a:tableStyleId>{D27102A9-8310-4765-A935-A1911B00CA55}</a:tableStyleId>
              </a:tblPr>
              <a:tblGrid>
                <a:gridCol w="12159910">
                  <a:extLst>
                    <a:ext uri="{9D8B030D-6E8A-4147-A177-3AD203B41FA5}">
                      <a16:colId xmlns:a16="http://schemas.microsoft.com/office/drawing/2014/main" val="3431840453"/>
                    </a:ext>
                  </a:extLst>
                </a:gridCol>
              </a:tblGrid>
              <a:tr h="345726">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kern="1200" dirty="0">
                          <a:solidFill>
                            <a:srgbClr val="FF0000"/>
                          </a:solidFill>
                          <a:effectLst/>
                          <a:latin typeface="Assistant" panose="00000500000000000000" pitchFamily="2" charset="-79"/>
                          <a:ea typeface="+mn-ea"/>
                          <a:cs typeface="Assistant" panose="00000500000000000000" pitchFamily="2" charset="-79"/>
                        </a:rPr>
                        <a:t>נקודות שליליות:</a:t>
                      </a:r>
                      <a:endParaRPr lang="he-IL" sz="1800" b="1" kern="1200" dirty="0">
                        <a:solidFill>
                          <a:schemeClr val="tx1"/>
                        </a:solidFill>
                        <a:effectLst/>
                        <a:latin typeface="Assistant" panose="00000500000000000000" pitchFamily="2" charset="-79"/>
                        <a:ea typeface="+mn-ea"/>
                        <a:cs typeface="Assistant" panose="00000500000000000000" pitchFamily="2" charset="-79"/>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303810836"/>
                  </a:ext>
                </a:extLst>
              </a:tr>
              <a:tr h="389127">
                <a:tc>
                  <a:txBody>
                    <a:bodyPr/>
                    <a:lstStyle/>
                    <a:p>
                      <a:r>
                        <a:rPr lang="he-IL" sz="1800" b="1" dirty="0">
                          <a:solidFill>
                            <a:srgbClr val="FF0000"/>
                          </a:solidFill>
                        </a:rPr>
                        <a:t>רמת אמון</a:t>
                      </a:r>
                      <a:r>
                        <a:rPr lang="he-IL" sz="1800" b="1" dirty="0">
                          <a:solidFill>
                            <a:srgbClr val="676767"/>
                          </a:solidFill>
                        </a:rPr>
                        <a:t> - רמת האמון של רוב היהודים ברוב ערביי ישראל נמוכה משמעותית מרמת האמון של ערביי ישראל ביהודים </a:t>
                      </a:r>
                      <a:endParaRPr lang="he-IL" sz="1800" b="1" kern="1200" dirty="0">
                        <a:solidFill>
                          <a:srgbClr val="FF0000"/>
                        </a:solidFill>
                        <a:effectLst/>
                        <a:latin typeface="Assistant" panose="00000500000000000000" pitchFamily="2" charset="-79"/>
                        <a:ea typeface="+mn-ea"/>
                        <a:cs typeface="Assistant" panose="00000500000000000000" pitchFamily="2" charset="-79"/>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013606898"/>
                  </a:ext>
                </a:extLst>
              </a:tr>
              <a:tr h="605021">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dirty="0">
                          <a:solidFill>
                            <a:srgbClr val="FF0000"/>
                          </a:solidFill>
                        </a:rPr>
                        <a:t>תחושת בטחון אישי</a:t>
                      </a:r>
                      <a:r>
                        <a:rPr lang="he-IL" sz="1800" dirty="0">
                          <a:solidFill>
                            <a:srgbClr val="676767"/>
                          </a:solidFill>
                        </a:rPr>
                        <a:t> - </a:t>
                      </a:r>
                      <a:r>
                        <a:rPr lang="he-IL" sz="1800" b="1" dirty="0">
                          <a:solidFill>
                            <a:srgbClr val="676767"/>
                          </a:solidFill>
                        </a:rPr>
                        <a:t>קיימת תחושה של הרעה בתחושת הבטחון האישי. בקרב היהודים תחושה זו חזקה הרבה יותר מאשר בקרב ערביי ישראל. </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596400288"/>
                  </a:ext>
                </a:extLst>
              </a:tr>
              <a:tr h="605021">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dirty="0">
                          <a:solidFill>
                            <a:srgbClr val="FF0000"/>
                          </a:solidFill>
                        </a:rPr>
                        <a:t>חיים משותפים בעקבות אירועי ה-7 באוקטובר</a:t>
                      </a:r>
                      <a:r>
                        <a:rPr lang="he-IL" sz="1800" dirty="0">
                          <a:solidFill>
                            <a:srgbClr val="FF0000"/>
                          </a:solidFill>
                        </a:rPr>
                        <a:t> </a:t>
                      </a:r>
                      <a:r>
                        <a:rPr lang="he-IL" sz="1800" dirty="0">
                          <a:solidFill>
                            <a:srgbClr val="676767"/>
                          </a:solidFill>
                        </a:rPr>
                        <a:t>- </a:t>
                      </a:r>
                      <a:r>
                        <a:rPr lang="he-IL" sz="1800" b="1" dirty="0">
                          <a:solidFill>
                            <a:srgbClr val="676767"/>
                          </a:solidFill>
                        </a:rPr>
                        <a:t>רמת פסימיות גבוהה בקרב הציבור היהודי לגבי חיים משותפים עם ערביי ישראל.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dirty="0">
                          <a:solidFill>
                            <a:srgbClr val="676767"/>
                          </a:solidFill>
                        </a:rPr>
                        <a:t>מעט יותר אופטימיות והרבה פחות פסימיות בקרב ערביי ישראל , אחוז גבוה של חסרי דעה בנושא</a:t>
                      </a:r>
                      <a:endParaRPr lang="he-IL" sz="1800" b="1" i="1" dirty="0">
                        <a:solidFill>
                          <a:srgbClr val="676767"/>
                        </a:solidFill>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523593789"/>
                  </a:ext>
                </a:extLst>
              </a:tr>
              <a:tr h="78786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dirty="0">
                          <a:solidFill>
                            <a:srgbClr val="FF0000"/>
                          </a:solidFill>
                        </a:rPr>
                        <a:t>שינוי עמדות</a:t>
                      </a:r>
                      <a:r>
                        <a:rPr lang="he-IL" sz="1800" b="1" dirty="0">
                          <a:solidFill>
                            <a:srgbClr val="676767"/>
                          </a:solidFill>
                        </a:rPr>
                        <a:t> </a:t>
                      </a:r>
                      <a:r>
                        <a:rPr lang="he-IL" sz="1800" b="1" dirty="0">
                          <a:solidFill>
                            <a:srgbClr val="FF0000"/>
                          </a:solidFill>
                        </a:rPr>
                        <a:t>בעקבות אירועי ה-7 </a:t>
                      </a:r>
                      <a:r>
                        <a:rPr lang="he-IL" sz="1800" b="1" kern="1200" dirty="0">
                          <a:solidFill>
                            <a:srgbClr val="FF0000"/>
                          </a:solidFill>
                          <a:latin typeface="+mn-lt"/>
                          <a:ea typeface="+mn-ea"/>
                          <a:cs typeface="+mn-cs"/>
                        </a:rPr>
                        <a:t>באוקטובר</a:t>
                      </a:r>
                      <a:r>
                        <a:rPr lang="he-IL" sz="1800" b="1" dirty="0">
                          <a:solidFill>
                            <a:srgbClr val="676767"/>
                          </a:solidFill>
                        </a:rPr>
                        <a:t> - בציבור היהודי בולט שינוי לרעה כלפי ערביי ישראל (רוב 56%).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dirty="0">
                          <a:solidFill>
                            <a:srgbClr val="676767"/>
                          </a:solidFill>
                        </a:rPr>
                        <a:t>בציבור הערבי בולט הנתון שאין </a:t>
                      </a:r>
                      <a:r>
                        <a:rPr lang="he-IL" sz="1800" b="1" u="sng" dirty="0">
                          <a:solidFill>
                            <a:srgbClr val="676767"/>
                          </a:solidFill>
                        </a:rPr>
                        <a:t>שינוי</a:t>
                      </a:r>
                      <a:r>
                        <a:rPr lang="he-IL" sz="1800" b="1" dirty="0">
                          <a:solidFill>
                            <a:srgbClr val="676767"/>
                          </a:solidFill>
                        </a:rPr>
                        <a:t> בעמדתם כלפי יהודים. </a:t>
                      </a:r>
                      <a:endParaRPr lang="he-IL" sz="1800" b="1" i="1" dirty="0">
                        <a:solidFill>
                          <a:srgbClr val="676767"/>
                        </a:solidFill>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821489944"/>
                  </a:ext>
                </a:extLst>
              </a:tr>
            </a:tbl>
          </a:graphicData>
        </a:graphic>
      </p:graphicFrame>
      <p:pic>
        <p:nvPicPr>
          <p:cNvPr id="3" name="Picture 2" descr="גבעת-חביבה - Nefesh B'Nefesh Israel Job Board">
            <a:extLst>
              <a:ext uri="{FF2B5EF4-FFF2-40B4-BE49-F238E27FC236}">
                <a16:creationId xmlns:a16="http://schemas.microsoft.com/office/drawing/2014/main" id="{7F4DB83E-6FA4-8089-A834-D0488E7938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67296" y="6289440"/>
            <a:ext cx="657855" cy="49086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E1E60254-24F6-1751-6A35-6D00E3434D0A}"/>
              </a:ext>
            </a:extLst>
          </p:cNvPr>
          <p:cNvSpPr/>
          <p:nvPr/>
        </p:nvSpPr>
        <p:spPr>
          <a:xfrm>
            <a:off x="-2" y="3719032"/>
            <a:ext cx="12159910" cy="769441"/>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dirty="0">
                <a:solidFill>
                  <a:srgbClr val="FF0000"/>
                </a:solidFill>
              </a:rPr>
              <a:t>תדירות ביקורים ובילוי </a:t>
            </a:r>
            <a:r>
              <a:rPr lang="he-IL" sz="1800" b="1" dirty="0">
                <a:solidFill>
                  <a:srgbClr val="676767"/>
                </a:solidFill>
              </a:rPr>
              <a:t>- גם בקרב יהודים וגם ערביי ישראל, למעלה מ – 30% הפחיתו את תדירות הביקורים שלהם בישובים </a:t>
            </a:r>
            <a:r>
              <a:rPr lang="he-IL" sz="1800" b="1" dirty="0" err="1">
                <a:solidFill>
                  <a:srgbClr val="676767"/>
                </a:solidFill>
              </a:rPr>
              <a:t>ובבמרכזי</a:t>
            </a:r>
            <a:r>
              <a:rPr lang="he-IL" sz="1800" b="1" dirty="0">
                <a:solidFill>
                  <a:srgbClr val="676767"/>
                </a:solidFill>
              </a:rPr>
              <a:t> קניות </a:t>
            </a:r>
            <a:r>
              <a:rPr lang="he-IL" sz="1800" b="1" dirty="0" err="1">
                <a:solidFill>
                  <a:srgbClr val="676767"/>
                </a:solidFill>
              </a:rPr>
              <a:t>ובמקומת</a:t>
            </a:r>
            <a:r>
              <a:rPr lang="he-IL" sz="1800" b="1" dirty="0">
                <a:solidFill>
                  <a:srgbClr val="676767"/>
                </a:solidFill>
              </a:rPr>
              <a:t> בילוי לחילופין. עבור כמחצית מהציבור היהודי וכרבע מציבור ערביי ישראל נושא זה לא רלוונטי</a:t>
            </a:r>
            <a:endParaRPr lang="he-IL" sz="1800" b="1" kern="1200" dirty="0">
              <a:solidFill>
                <a:schemeClr val="tx1"/>
              </a:solidFill>
              <a:effectLst/>
              <a:latin typeface="Assistant" panose="00000500000000000000" pitchFamily="2" charset="-79"/>
              <a:ea typeface="+mn-ea"/>
              <a:cs typeface="Assistant" panose="00000500000000000000" pitchFamily="2" charset="-79"/>
            </a:endParaRPr>
          </a:p>
        </p:txBody>
      </p:sp>
      <p:sp>
        <p:nvSpPr>
          <p:cNvPr id="10" name="Rectangle 9">
            <a:extLst>
              <a:ext uri="{FF2B5EF4-FFF2-40B4-BE49-F238E27FC236}">
                <a16:creationId xmlns:a16="http://schemas.microsoft.com/office/drawing/2014/main" id="{65606486-F1D5-F19F-7E4F-EAD6389A1969}"/>
              </a:ext>
            </a:extLst>
          </p:cNvPr>
          <p:cNvSpPr/>
          <p:nvPr/>
        </p:nvSpPr>
        <p:spPr>
          <a:xfrm>
            <a:off x="32085" y="4488473"/>
            <a:ext cx="12159910" cy="769441"/>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dirty="0">
                <a:solidFill>
                  <a:srgbClr val="FF0000"/>
                </a:solidFill>
              </a:rPr>
              <a:t>גילויי עוינות </a:t>
            </a:r>
            <a:r>
              <a:rPr lang="he-IL" b="1" dirty="0">
                <a:solidFill>
                  <a:srgbClr val="676767"/>
                </a:solidFill>
              </a:rPr>
              <a:t>-  קיימת </a:t>
            </a:r>
            <a:r>
              <a:rPr lang="he-IL" sz="1800" b="1" kern="1200" dirty="0">
                <a:solidFill>
                  <a:srgbClr val="676767"/>
                </a:solidFill>
                <a:latin typeface="+mn-lt"/>
                <a:ea typeface="+mn-ea"/>
                <a:cs typeface="+mn-cs"/>
              </a:rPr>
              <a:t>התגברות של </a:t>
            </a:r>
            <a:r>
              <a:rPr lang="he-IL" sz="1800" b="1" dirty="0">
                <a:solidFill>
                  <a:srgbClr val="676767"/>
                </a:solidFill>
              </a:rPr>
              <a:t>גילויי העוינות. רוב עצום מאלה החשים שינוי לרעה בגילויי עוינות </a:t>
            </a:r>
            <a:r>
              <a:rPr lang="he-IL" sz="1800" b="1" u="sng" dirty="0">
                <a:solidFill>
                  <a:srgbClr val="676767"/>
                </a:solidFill>
              </a:rPr>
              <a:t>משתי האוכלוסיות</a:t>
            </a:r>
            <a:r>
              <a:rPr lang="he-IL" sz="1800" b="1" dirty="0">
                <a:solidFill>
                  <a:srgbClr val="676767"/>
                </a:solidFill>
              </a:rPr>
              <a:t>, צופים </a:t>
            </a:r>
            <a:r>
              <a:rPr lang="he-IL" sz="1800" b="1" u="sng" dirty="0">
                <a:solidFill>
                  <a:srgbClr val="676767"/>
                </a:solidFill>
              </a:rPr>
              <a:t>החמרה</a:t>
            </a:r>
            <a:r>
              <a:rPr lang="he-IL" sz="1800" b="1" dirty="0">
                <a:solidFill>
                  <a:srgbClr val="676767"/>
                </a:solidFill>
              </a:rPr>
              <a:t> במצב עם הזמן. </a:t>
            </a:r>
            <a:endParaRPr lang="he-IL" sz="1800" b="1" kern="1200" dirty="0">
              <a:solidFill>
                <a:schemeClr val="tx1"/>
              </a:solidFill>
              <a:effectLst/>
              <a:latin typeface="Assistant" panose="00000500000000000000" pitchFamily="2" charset="-79"/>
              <a:ea typeface="+mn-ea"/>
              <a:cs typeface="Assistant" panose="00000500000000000000" pitchFamily="2" charset="-79"/>
            </a:endParaRPr>
          </a:p>
        </p:txBody>
      </p:sp>
    </p:spTree>
    <p:extLst>
      <p:ext uri="{BB962C8B-B14F-4D97-AF65-F5344CB8AC3E}">
        <p14:creationId xmlns:p14="http://schemas.microsoft.com/office/powerpoint/2010/main" val="1753753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3">
            <a:extLst>
              <a:ext uri="{FF2B5EF4-FFF2-40B4-BE49-F238E27FC236}">
                <a16:creationId xmlns:a16="http://schemas.microsoft.com/office/drawing/2014/main" id="{CC0D7972-6879-43C8-8EF1-BCB05DBC6553}"/>
              </a:ext>
            </a:extLst>
          </p:cNvPr>
          <p:cNvSpPr/>
          <p:nvPr/>
        </p:nvSpPr>
        <p:spPr>
          <a:xfrm rot="5400000">
            <a:off x="5770582" y="-5683977"/>
            <a:ext cx="621467" cy="1214482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lnSpc>
                <a:spcPct val="85000"/>
              </a:lnSpc>
              <a:spcBef>
                <a:spcPct val="0"/>
              </a:spcBef>
            </a:pPr>
            <a:endParaRPr lang="he-IL" sz="3200" b="1" dirty="0">
              <a:solidFill>
                <a:schemeClr val="bg1"/>
              </a:solidFill>
              <a:latin typeface="+mj-lt"/>
              <a:ea typeface="+mj-ea"/>
              <a:cs typeface="+mj-cs"/>
            </a:endParaRPr>
          </a:p>
        </p:txBody>
      </p:sp>
      <p:sp>
        <p:nvSpPr>
          <p:cNvPr id="6" name="TextBox 5">
            <a:extLst>
              <a:ext uri="{FF2B5EF4-FFF2-40B4-BE49-F238E27FC236}">
                <a16:creationId xmlns:a16="http://schemas.microsoft.com/office/drawing/2014/main" id="{EBA608D4-A6EF-455B-B7AD-96B96F4B1AF7}"/>
              </a:ext>
            </a:extLst>
          </p:cNvPr>
          <p:cNvSpPr txBox="1"/>
          <p:nvPr/>
        </p:nvSpPr>
        <p:spPr>
          <a:xfrm>
            <a:off x="658438" y="-85662"/>
            <a:ext cx="11750722" cy="1569660"/>
          </a:xfrm>
          <a:prstGeom prst="rect">
            <a:avLst/>
          </a:prstGeom>
          <a:noFill/>
        </p:spPr>
        <p:txBody>
          <a:bodyPr wrap="square" rtlCol="0">
            <a:spAutoFit/>
          </a:bodyPr>
          <a:lstStyle/>
          <a:p>
            <a:pPr algn="ctr" rtl="1"/>
            <a:r>
              <a:rPr lang="he-IL" sz="4800" b="1" dirty="0">
                <a:solidFill>
                  <a:schemeClr val="bg1"/>
                </a:solidFill>
              </a:rPr>
              <a:t>סיכום - המשך</a:t>
            </a:r>
          </a:p>
          <a:p>
            <a:pPr algn="ctr" rtl="1"/>
            <a:endParaRPr lang="en-IL" sz="4800" b="1" dirty="0">
              <a:solidFill>
                <a:schemeClr val="bg1"/>
              </a:solidFill>
            </a:endParaRPr>
          </a:p>
        </p:txBody>
      </p:sp>
      <p:graphicFrame>
        <p:nvGraphicFramePr>
          <p:cNvPr id="2" name="Table 2">
            <a:extLst>
              <a:ext uri="{FF2B5EF4-FFF2-40B4-BE49-F238E27FC236}">
                <a16:creationId xmlns:a16="http://schemas.microsoft.com/office/drawing/2014/main" id="{CE7C8893-0856-ACA6-6179-AC089B998C01}"/>
              </a:ext>
            </a:extLst>
          </p:cNvPr>
          <p:cNvGraphicFramePr>
            <a:graphicFrameLocks noGrp="1"/>
          </p:cNvGraphicFramePr>
          <p:nvPr/>
        </p:nvGraphicFramePr>
        <p:xfrm>
          <a:off x="-47178" y="77701"/>
          <a:ext cx="12192000" cy="6694538"/>
        </p:xfrm>
        <a:graphic>
          <a:graphicData uri="http://schemas.openxmlformats.org/drawingml/2006/table">
            <a:tbl>
              <a:tblPr rtl="1" firstRow="1" bandRow="1">
                <a:tableStyleId>{D27102A9-8310-4765-A935-A1911B00CA55}</a:tableStyleId>
              </a:tblPr>
              <a:tblGrid>
                <a:gridCol w="12192000">
                  <a:extLst>
                    <a:ext uri="{9D8B030D-6E8A-4147-A177-3AD203B41FA5}">
                      <a16:colId xmlns:a16="http://schemas.microsoft.com/office/drawing/2014/main" val="3431840453"/>
                    </a:ext>
                  </a:extLst>
                </a:gridCol>
              </a:tblGrid>
              <a:tr h="71287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kern="1200" dirty="0">
                          <a:solidFill>
                            <a:schemeClr val="accent3">
                              <a:lumMod val="50000"/>
                            </a:schemeClr>
                          </a:solidFill>
                          <a:effectLst/>
                          <a:latin typeface="Assistant" panose="00000500000000000000" pitchFamily="2" charset="-79"/>
                          <a:ea typeface="+mn-ea"/>
                          <a:cs typeface="Assistant" panose="00000500000000000000" pitchFamily="2" charset="-79"/>
                        </a:rPr>
                        <a:t>נקודות חיוביות </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303810836"/>
                  </a:ext>
                </a:extLst>
              </a:tr>
              <a:tr h="657225">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dirty="0">
                          <a:solidFill>
                            <a:srgbClr val="FF0000"/>
                          </a:solidFill>
                        </a:rPr>
                        <a:t>מניעת עימותים </a:t>
                      </a:r>
                      <a:r>
                        <a:rPr lang="he-IL" sz="1800" b="1" dirty="0">
                          <a:solidFill>
                            <a:srgbClr val="676767"/>
                          </a:solidFill>
                        </a:rPr>
                        <a:t>– היהודים סבורים שנמנעו בשל החשש מתגובת המשטרה, בחברה הערבית בעיקר סבורים שהסיבה היא, הרצון לחיות בשלום במדינה.</a:t>
                      </a:r>
                      <a:endParaRPr lang="he-IL" sz="1800" b="1" kern="1200" dirty="0">
                        <a:solidFill>
                          <a:srgbClr val="FF0000"/>
                        </a:solidFill>
                        <a:effectLst/>
                        <a:latin typeface="Assistant" panose="00000500000000000000" pitchFamily="2" charset="-79"/>
                        <a:ea typeface="+mn-ea"/>
                        <a:cs typeface="Assistant" panose="00000500000000000000" pitchFamily="2" charset="-79"/>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013606898"/>
                  </a:ext>
                </a:extLst>
              </a:tr>
              <a:tr h="42369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dirty="0">
                          <a:solidFill>
                            <a:srgbClr val="FF0000"/>
                          </a:solidFill>
                        </a:rPr>
                        <a:t>מפגשים </a:t>
                      </a:r>
                      <a:r>
                        <a:rPr lang="he-IL" sz="1800" b="1" dirty="0">
                          <a:solidFill>
                            <a:srgbClr val="676767"/>
                          </a:solidFill>
                        </a:rPr>
                        <a:t>- גם יהודים וגם ערביי ישראל, סבורים שנקודות מפגש מחזקות את היחסים, בעיקר מקומות העבודה. פוליטיקה מחלישה</a:t>
                      </a:r>
                      <a:endParaRPr lang="he-IL" sz="1800" b="1" kern="1200" dirty="0">
                        <a:solidFill>
                          <a:schemeClr val="tx1"/>
                        </a:solidFill>
                        <a:effectLst/>
                        <a:latin typeface="Assistant" panose="00000500000000000000" pitchFamily="2" charset="-79"/>
                        <a:ea typeface="+mn-ea"/>
                        <a:cs typeface="Assistant" panose="00000500000000000000" pitchFamily="2" charset="-79"/>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596400288"/>
                  </a:ext>
                </a:extLst>
              </a:tr>
              <a:tr h="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800" b="1" kern="1200" dirty="0">
                        <a:solidFill>
                          <a:schemeClr val="tx1"/>
                        </a:solidFill>
                        <a:effectLst/>
                        <a:latin typeface="Assistant" panose="00000500000000000000" pitchFamily="2" charset="-79"/>
                        <a:ea typeface="+mn-ea"/>
                        <a:cs typeface="Assistant" panose="00000500000000000000" pitchFamily="2" charset="-79"/>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523593789"/>
                  </a:ext>
                </a:extLst>
              </a:tr>
              <a:tr h="22668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800" b="1" kern="1200" dirty="0">
                          <a:solidFill>
                            <a:schemeClr val="tx1"/>
                          </a:solidFill>
                          <a:effectLst/>
                          <a:latin typeface="Assistant" panose="00000500000000000000" pitchFamily="2" charset="-79"/>
                          <a:ea typeface="+mn-ea"/>
                          <a:cs typeface="Assistant" panose="00000500000000000000" pitchFamily="2" charset="-79"/>
                        </a:rPr>
                        <a:t>מסקנות/המלצות</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821489944"/>
                  </a:ext>
                </a:extLst>
              </a:tr>
              <a:tr h="401682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800" b="1" i="1" dirty="0">
                          <a:solidFill>
                            <a:srgbClr val="676767"/>
                          </a:solidFill>
                        </a:rPr>
                        <a:t>מצד אחד  אירועי ה-7 באוקטובר השפיעו לרעה על היחסים בין יהודים לערבים, מצד שני המציאות שבאה לידי ביטוי במפגשים משותפים חיובית ותורמת  כמעט בכל התחומים שנבדקו לחיזוק הקשר בין יהודים לערבים (בעיקר במקומות עבודה ובאקדמיה). התחום הפוליטי מחליש.</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2800" b="1" i="1" dirty="0">
                          <a:solidFill>
                            <a:srgbClr val="FF0000"/>
                          </a:solidFill>
                        </a:rPr>
                        <a:t>בעת הזו, יש לעודד ולפתח  מפגשים משותפים שנמצאו  המחזקים ביותר בין יהודים לערבים (תעסוקה ולימודים במוסדות להשכלה גבוהה) ופעולות אחרות שמייצרות אינטראקציות ביניהם.</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2800" b="1" i="1" dirty="0">
                          <a:solidFill>
                            <a:srgbClr val="FF0000"/>
                          </a:solidFill>
                        </a:rPr>
                        <a:t>כמו כן, לחזק ולהרחיב את הרצון של ערביי ישראל לחיות בשלום במדינה (סיבה שצוינה לכך שלא היו עימותים)</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4230361649"/>
                  </a:ext>
                </a:extLst>
              </a:tr>
            </a:tbl>
          </a:graphicData>
        </a:graphic>
      </p:graphicFrame>
      <p:pic>
        <p:nvPicPr>
          <p:cNvPr id="3" name="Picture 2" descr="גבעת-חביבה - Nefesh B'Nefesh Israel Job Board">
            <a:extLst>
              <a:ext uri="{FF2B5EF4-FFF2-40B4-BE49-F238E27FC236}">
                <a16:creationId xmlns:a16="http://schemas.microsoft.com/office/drawing/2014/main" id="{7F4DB83E-6FA4-8089-A834-D0488E7938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511" y="143003"/>
            <a:ext cx="657855" cy="490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30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B74153F-297C-49B2-8010-E40CD00EFA58}"/>
              </a:ext>
            </a:extLst>
          </p:cNvPr>
          <p:cNvSpPr>
            <a:spLocks noGrp="1"/>
          </p:cNvSpPr>
          <p:nvPr>
            <p:ph type="ctrTitle"/>
          </p:nvPr>
        </p:nvSpPr>
        <p:spPr>
          <a:xfrm>
            <a:off x="327661" y="2545489"/>
            <a:ext cx="3638248" cy="2006191"/>
          </a:xfrm>
        </p:spPr>
        <p:txBody>
          <a:bodyPr/>
          <a:lstStyle/>
          <a:p>
            <a:r>
              <a:rPr lang="he-IL" sz="8800" dirty="0"/>
              <a:t>תודה.</a:t>
            </a:r>
          </a:p>
        </p:txBody>
      </p:sp>
    </p:spTree>
    <p:extLst>
      <p:ext uri="{BB962C8B-B14F-4D97-AF65-F5344CB8AC3E}">
        <p14:creationId xmlns:p14="http://schemas.microsoft.com/office/powerpoint/2010/main" val="1225748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55CA618-78A6-47F6-B865-E9315164F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23" name="Straight Connector 22">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Rectangle 25">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כותרת 1">
            <a:extLst>
              <a:ext uri="{FF2B5EF4-FFF2-40B4-BE49-F238E27FC236}">
                <a16:creationId xmlns:a16="http://schemas.microsoft.com/office/drawing/2014/main" id="{128C623C-B5F1-DC20-CA26-4F6FE51EF32F}"/>
              </a:ext>
            </a:extLst>
          </p:cNvPr>
          <p:cNvSpPr txBox="1">
            <a:spLocks/>
          </p:cNvSpPr>
          <p:nvPr/>
        </p:nvSpPr>
        <p:spPr>
          <a:xfrm>
            <a:off x="1060232" y="3941205"/>
            <a:ext cx="10071536" cy="929750"/>
          </a:xfrm>
          <a:prstGeom prst="rect">
            <a:avLst/>
          </a:prstGeom>
        </p:spPr>
        <p:txBody>
          <a:bodyPr vert="horz" lIns="91440" tIns="45720" rIns="91440" bIns="45720" rtlCol="0" anchor="b" anchorCtr="0">
            <a:normAutofit/>
          </a:bodyPr>
          <a:lstStyle>
            <a:lvl1pPr algn="r" defTabSz="914400" rtl="1" eaLnBrk="1" latinLnBrk="0" hangingPunct="1">
              <a:lnSpc>
                <a:spcPct val="90000"/>
              </a:lnSpc>
              <a:spcBef>
                <a:spcPct val="0"/>
              </a:spcBef>
              <a:buNone/>
              <a:defRPr sz="3200" b="1" kern="1200">
                <a:solidFill>
                  <a:schemeClr val="tx1"/>
                </a:solidFill>
                <a:latin typeface="+mj-lt"/>
                <a:ea typeface="+mj-ea"/>
                <a:cs typeface="+mj-cs"/>
              </a:defRPr>
            </a:lvl1pPr>
          </a:lstStyle>
          <a:p>
            <a:pPr algn="ctr">
              <a:spcAft>
                <a:spcPts val="600"/>
              </a:spcAft>
            </a:pPr>
            <a:r>
              <a:rPr lang="en-US" sz="5200" dirty="0" err="1"/>
              <a:t>עמדות</a:t>
            </a:r>
            <a:r>
              <a:rPr lang="en-US" sz="5200" dirty="0"/>
              <a:t>   </a:t>
            </a:r>
            <a:r>
              <a:rPr lang="ar-AE" sz="5200" dirty="0">
                <a:latin typeface="Times New Roman" panose="02020603050405020304" pitchFamily="18" charset="0"/>
                <a:cs typeface="Times New Roman" panose="02020603050405020304" pitchFamily="18" charset="0"/>
              </a:rPr>
              <a:t>مواقف </a:t>
            </a:r>
            <a:endParaRPr lang="en-US" sz="5200" dirty="0"/>
          </a:p>
        </p:txBody>
      </p:sp>
      <p:pic>
        <p:nvPicPr>
          <p:cNvPr id="6" name="תמונה 7" descr="A blue and black logo&#10;&#10;Description automatically generated">
            <a:extLst>
              <a:ext uri="{FF2B5EF4-FFF2-40B4-BE49-F238E27FC236}">
                <a16:creationId xmlns:a16="http://schemas.microsoft.com/office/drawing/2014/main" id="{E199B017-18C7-F54B-092D-2123034360A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438902" y="1133790"/>
            <a:ext cx="2709757" cy="663890"/>
          </a:xfrm>
          <a:prstGeom prst="rect">
            <a:avLst/>
          </a:prstGeom>
        </p:spPr>
      </p:pic>
      <p:pic>
        <p:nvPicPr>
          <p:cNvPr id="2" name="Picture 2" descr="גבעת-חביבה - Nefesh B'Nefesh Israel Job Board">
            <a:extLst>
              <a:ext uri="{FF2B5EF4-FFF2-40B4-BE49-F238E27FC236}">
                <a16:creationId xmlns:a16="http://schemas.microsoft.com/office/drawing/2014/main" id="{16DD8F4F-BD2F-DC83-9201-0D7B7E35C69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65923" y="718826"/>
            <a:ext cx="2148519" cy="1603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695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a:extLst>
              <a:ext uri="{FF2B5EF4-FFF2-40B4-BE49-F238E27FC236}">
                <a16:creationId xmlns:a16="http://schemas.microsoft.com/office/drawing/2014/main" id="{9360F642-9F57-B0D5-D913-DB45A22DFAEF}"/>
              </a:ext>
            </a:extLst>
          </p:cNvPr>
          <p:cNvGraphicFramePr>
            <a:graphicFrameLocks noChangeAspect="1"/>
          </p:cNvGraphicFramePr>
          <p:nvPr>
            <p:extLst>
              <p:ext uri="{D42A27DB-BD31-4B8C-83A1-F6EECF244321}">
                <p14:modId xmlns:p14="http://schemas.microsoft.com/office/powerpoint/2010/main" val="391667525"/>
              </p:ext>
            </p:extLst>
          </p:nvPr>
        </p:nvGraphicFramePr>
        <p:xfrm>
          <a:off x="303508" y="1076325"/>
          <a:ext cx="11818004" cy="4991967"/>
        </p:xfrm>
        <a:graphic>
          <a:graphicData uri="http://schemas.openxmlformats.org/drawingml/2006/chart">
            <c:chart xmlns:c="http://schemas.openxmlformats.org/drawingml/2006/chart" xmlns:r="http://schemas.openxmlformats.org/officeDocument/2006/relationships" r:id="rId2"/>
          </a:graphicData>
        </a:graphic>
      </p:graphicFrame>
      <p:sp>
        <p:nvSpPr>
          <p:cNvPr id="26" name="מציין מיקום תוכן 40">
            <a:extLst>
              <a:ext uri="{FF2B5EF4-FFF2-40B4-BE49-F238E27FC236}">
                <a16:creationId xmlns:a16="http://schemas.microsoft.com/office/drawing/2014/main" id="{E7C8A956-7BDE-44F9-ACB1-E57C92DB4D77}"/>
              </a:ext>
            </a:extLst>
          </p:cNvPr>
          <p:cNvSpPr>
            <a:spLocks noGrp="1"/>
          </p:cNvSpPr>
          <p:nvPr>
            <p:ph idx="1"/>
          </p:nvPr>
        </p:nvSpPr>
        <p:spPr>
          <a:xfrm>
            <a:off x="1504950" y="0"/>
            <a:ext cx="10687049" cy="1076325"/>
          </a:xfrm>
        </p:spPr>
        <p:txBody>
          <a:bodyPr/>
          <a:lstStyle/>
          <a:p>
            <a:r>
              <a:rPr lang="he-IL" sz="2000" b="1" kern="0" dirty="0">
                <a:effectLst/>
                <a:latin typeface="Times New Roman" panose="02020603050405020304" pitchFamily="18" charset="0"/>
                <a:ea typeface="Calibri" panose="020F0502020204030204" pitchFamily="34" charset="0"/>
                <a:cs typeface="Times New Roman" panose="02020603050405020304" pitchFamily="18" charset="0"/>
              </a:rPr>
              <a:t>האם ההגדרה שישראל היא "מדינה יהודית ודמוקרטית הנותנת </a:t>
            </a:r>
            <a:r>
              <a:rPr lang="he-IL" sz="2000" b="1" kern="0" dirty="0" err="1">
                <a:effectLst/>
                <a:latin typeface="Times New Roman" panose="02020603050405020304" pitchFamily="18" charset="0"/>
                <a:ea typeface="Calibri" panose="020F0502020204030204" pitchFamily="34" charset="0"/>
                <a:cs typeface="Times New Roman" panose="02020603050405020304" pitchFamily="18" charset="0"/>
              </a:rPr>
              <a:t>שיוויון</a:t>
            </a:r>
            <a:r>
              <a:rPr lang="he-IL" sz="2000" b="1" kern="0" dirty="0">
                <a:effectLst/>
                <a:latin typeface="Times New Roman" panose="02020603050405020304" pitchFamily="18" charset="0"/>
                <a:ea typeface="Calibri" panose="020F0502020204030204" pitchFamily="34" charset="0"/>
                <a:cs typeface="Times New Roman" panose="02020603050405020304" pitchFamily="18" charset="0"/>
              </a:rPr>
              <a:t> מלא לכל אזרחיה יהודים וערבים" מקובלת או לא מקובלת עליך? </a:t>
            </a:r>
            <a:r>
              <a:rPr lang="ar-AE" sz="2000" b="1" dirty="0">
                <a:latin typeface="Times New Roman" panose="02020603050405020304" pitchFamily="18" charset="0"/>
                <a:cs typeface="Times New Roman" panose="02020603050405020304" pitchFamily="18" charset="0"/>
              </a:rPr>
              <a:t>هل تعريف إسرائيل بأنها "دولة يهودية وديمقراطية تمنح المساواة الكاملة لجميع مواطنيها اليهود والعرب" مقبول أم غير مقبول بالنسبة لك؟</a:t>
            </a:r>
            <a:endParaRPr lang="he-IL" sz="2000" b="1" dirty="0">
              <a:latin typeface="Times New Roman" panose="02020603050405020304" pitchFamily="18" charset="0"/>
              <a:cs typeface="Times New Roman" panose="02020603050405020304" pitchFamily="18" charset="0"/>
            </a:endParaRPr>
          </a:p>
        </p:txBody>
      </p:sp>
      <p:sp>
        <p:nvSpPr>
          <p:cNvPr id="7" name="Text Box 13">
            <a:extLst>
              <a:ext uri="{FF2B5EF4-FFF2-40B4-BE49-F238E27FC236}">
                <a16:creationId xmlns:a16="http://schemas.microsoft.com/office/drawing/2014/main" id="{8A2B7319-2225-4DFD-B187-950C89DFA83E}"/>
              </a:ext>
            </a:extLst>
          </p:cNvPr>
          <p:cNvSpPr txBox="1">
            <a:spLocks noChangeArrowheads="1"/>
          </p:cNvSpPr>
          <p:nvPr/>
        </p:nvSpPr>
        <p:spPr bwMode="auto">
          <a:xfrm>
            <a:off x="1857859" y="6236204"/>
            <a:ext cx="10334141" cy="584775"/>
          </a:xfrm>
          <a:prstGeom prst="rect">
            <a:avLst/>
          </a:prstGeom>
          <a:noFill/>
          <a:ln w="9525">
            <a:noFill/>
            <a:miter lim="800000"/>
            <a:headEnd/>
            <a:tailEnd/>
          </a:ln>
        </p:spPr>
        <p:txBody>
          <a:bodyPr wrap="square">
            <a:spAutoFit/>
          </a:bodyPr>
          <a:lstStyle/>
          <a:p>
            <a:r>
              <a:rPr lang="he-IL" sz="1600" dirty="0">
                <a:solidFill>
                  <a:srgbClr val="676767"/>
                </a:solidFill>
              </a:rPr>
              <a:t>על רוב היהודים (61%) מקובלת ההגדרה שישראל היא מדינה יהודית ודמוקרטית, הנותנת שוויון מלא לכל אזרחיה, בעיקר במרכז-שמאל (74%).  הציבור בחברה הערבית נחלק בצורה שווה, בין המקבלים את ההגדרה והלא מקבלים אותה (כ- 40%) בולט גם אחוז ה"לא יודע"</a:t>
            </a:r>
            <a:endParaRPr lang="he-IL" sz="1600" i="1" dirty="0">
              <a:solidFill>
                <a:srgbClr val="676767"/>
              </a:solidFill>
            </a:endParaRPr>
          </a:p>
        </p:txBody>
      </p:sp>
      <p:cxnSp>
        <p:nvCxnSpPr>
          <p:cNvPr id="3" name="Straight Connector 2">
            <a:extLst>
              <a:ext uri="{FF2B5EF4-FFF2-40B4-BE49-F238E27FC236}">
                <a16:creationId xmlns:a16="http://schemas.microsoft.com/office/drawing/2014/main" id="{74BCB5EE-D15B-2C40-9CE6-B7D187A22872}"/>
              </a:ext>
            </a:extLst>
          </p:cNvPr>
          <p:cNvCxnSpPr>
            <a:cxnSpLocks/>
          </p:cNvCxnSpPr>
          <p:nvPr/>
        </p:nvCxnSpPr>
        <p:spPr>
          <a:xfrm flipV="1">
            <a:off x="6096000" y="1425039"/>
            <a:ext cx="0" cy="454990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6742BC38-3EDE-9C9F-813A-23FC58336479}"/>
              </a:ext>
            </a:extLst>
          </p:cNvPr>
          <p:cNvSpPr/>
          <p:nvPr/>
        </p:nvSpPr>
        <p:spPr>
          <a:xfrm>
            <a:off x="209550" y="4200525"/>
            <a:ext cx="1762121" cy="552450"/>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1600" dirty="0"/>
              <a:t>בימין 55%</a:t>
            </a:r>
          </a:p>
          <a:p>
            <a:pPr algn="ctr"/>
            <a:r>
              <a:rPr lang="he-IL" sz="1600" dirty="0"/>
              <a:t>במרכז-שמאל 74%</a:t>
            </a:r>
          </a:p>
        </p:txBody>
      </p:sp>
      <p:sp>
        <p:nvSpPr>
          <p:cNvPr id="6" name="Rectangle: Rounded Corners 5">
            <a:extLst>
              <a:ext uri="{FF2B5EF4-FFF2-40B4-BE49-F238E27FC236}">
                <a16:creationId xmlns:a16="http://schemas.microsoft.com/office/drawing/2014/main" id="{2A209479-52CB-9080-B2A2-7BECB525A8FF}"/>
              </a:ext>
            </a:extLst>
          </p:cNvPr>
          <p:cNvSpPr/>
          <p:nvPr/>
        </p:nvSpPr>
        <p:spPr>
          <a:xfrm>
            <a:off x="219559" y="2860170"/>
            <a:ext cx="1762121" cy="1067558"/>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1600" dirty="0"/>
              <a:t>68% מהגברים</a:t>
            </a:r>
          </a:p>
          <a:p>
            <a:pPr algn="ctr"/>
            <a:r>
              <a:rPr lang="he-IL" sz="1600" dirty="0"/>
              <a:t>80% מבני 75 ומעלה</a:t>
            </a:r>
          </a:p>
          <a:p>
            <a:pPr algn="ctr"/>
            <a:r>
              <a:rPr lang="he-IL" sz="1600" dirty="0"/>
              <a:t>73% מהחילונים</a:t>
            </a:r>
          </a:p>
        </p:txBody>
      </p:sp>
    </p:spTree>
    <p:extLst>
      <p:ext uri="{BB962C8B-B14F-4D97-AF65-F5344CB8AC3E}">
        <p14:creationId xmlns:p14="http://schemas.microsoft.com/office/powerpoint/2010/main" val="3650070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ציין מיקום תוכן 40">
            <a:extLst>
              <a:ext uri="{FF2B5EF4-FFF2-40B4-BE49-F238E27FC236}">
                <a16:creationId xmlns:a16="http://schemas.microsoft.com/office/drawing/2014/main" id="{42D74111-1799-68AA-C469-4471E5EFCD2C}"/>
              </a:ext>
            </a:extLst>
          </p:cNvPr>
          <p:cNvSpPr>
            <a:spLocks noGrp="1"/>
          </p:cNvSpPr>
          <p:nvPr>
            <p:ph idx="1"/>
          </p:nvPr>
        </p:nvSpPr>
        <p:spPr>
          <a:xfrm>
            <a:off x="180975" y="0"/>
            <a:ext cx="12011025" cy="657225"/>
          </a:xfrm>
        </p:spPr>
        <p:txBody>
          <a:bodyPr/>
          <a:lstStyle/>
          <a:p>
            <a:pPr lvl="0" algn="r" rtl="1">
              <a:lnSpc>
                <a:spcPct val="107000"/>
              </a:lnSpc>
              <a:spcBef>
                <a:spcPts val="0"/>
              </a:spcBef>
              <a:buClr>
                <a:srgbClr val="000000"/>
              </a:buClr>
              <a:buSzPts val="1100"/>
            </a:pPr>
            <a:r>
              <a:rPr lang="he-IL" sz="1800" b="1" dirty="0">
                <a:effectLst/>
                <a:latin typeface="Arial" panose="020B0604020202020204" pitchFamily="34" charset="0"/>
                <a:ea typeface="Calibri" panose="020F0502020204030204" pitchFamily="34" charset="0"/>
                <a:cs typeface="Arial" panose="020B0604020202020204" pitchFamily="34" charset="0"/>
              </a:rPr>
              <a:t>יהודים - האם אתה נותן או לא נותן אמון ברוב הערבים אזרחי ישראל? </a:t>
            </a:r>
            <a:r>
              <a:rPr lang="ar-AE" sz="1800" b="1" kern="0" dirty="0">
                <a:effectLst/>
                <a:ea typeface="Calibri" panose="020F0502020204030204" pitchFamily="34" charset="0"/>
                <a:cs typeface="Arial" panose="020B0604020202020204" pitchFamily="34" charset="0"/>
              </a:rPr>
              <a:t>اليهود – هل تثقون أم لا بأغلبية المواطنين العرب في إسرائيل؟</a:t>
            </a:r>
            <a:endParaRPr lang="he-IL" sz="1800" b="1" dirty="0">
              <a:effectLst/>
              <a:latin typeface="Arial" panose="020B0604020202020204" pitchFamily="34" charset="0"/>
              <a:ea typeface="Calibri" panose="020F0502020204030204" pitchFamily="34" charset="0"/>
              <a:cs typeface="Arial" panose="020B0604020202020204" pitchFamily="34" charset="0"/>
            </a:endParaRPr>
          </a:p>
          <a:p>
            <a:pPr lvl="0" algn="r" rtl="1">
              <a:lnSpc>
                <a:spcPct val="107000"/>
              </a:lnSpc>
              <a:spcBef>
                <a:spcPts val="0"/>
              </a:spcBef>
              <a:buClr>
                <a:srgbClr val="000000"/>
              </a:buClr>
              <a:buSzPts val="1100"/>
            </a:pPr>
            <a:r>
              <a:rPr lang="he-IL" sz="1800" b="1" dirty="0">
                <a:effectLst/>
                <a:latin typeface="Arial" panose="020B0604020202020204" pitchFamily="34" charset="0"/>
                <a:ea typeface="Calibri" panose="020F0502020204030204" pitchFamily="34" charset="0"/>
                <a:cs typeface="Arial" panose="020B0604020202020204" pitchFamily="34" charset="0"/>
              </a:rPr>
              <a:t>חברה ערבית - </a:t>
            </a:r>
            <a:r>
              <a:rPr lang="he-IL" sz="1800" b="1" kern="0" dirty="0">
                <a:effectLst/>
                <a:ea typeface="Calibri" panose="020F0502020204030204" pitchFamily="34" charset="0"/>
                <a:cs typeface="Arial" panose="020B0604020202020204" pitchFamily="34" charset="0"/>
              </a:rPr>
              <a:t>האם אתה נותן או לא נותן אמון ברוב היהודים בישראל?</a:t>
            </a:r>
            <a:r>
              <a:rPr lang="ar-AE" sz="1800" b="1" kern="0" dirty="0">
                <a:effectLst/>
                <a:ea typeface="Calibri" panose="020F0502020204030204" pitchFamily="34" charset="0"/>
                <a:cs typeface="Arial" panose="020B0604020202020204" pitchFamily="34" charset="0"/>
              </a:rPr>
              <a:t> المجتمع العربي – هل تثق أم لا بأغلبية اليهود في إسرائيل؟</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9" name="Object 2">
            <a:extLst>
              <a:ext uri="{FF2B5EF4-FFF2-40B4-BE49-F238E27FC236}">
                <a16:creationId xmlns:a16="http://schemas.microsoft.com/office/drawing/2014/main" id="{424CF10B-C2B3-245A-509C-E1E941C2ED04}"/>
              </a:ext>
            </a:extLst>
          </p:cNvPr>
          <p:cNvGraphicFramePr>
            <a:graphicFrameLocks noChangeAspect="1"/>
          </p:cNvGraphicFramePr>
          <p:nvPr>
            <p:extLst>
              <p:ext uri="{D42A27DB-BD31-4B8C-83A1-F6EECF244321}">
                <p14:modId xmlns:p14="http://schemas.microsoft.com/office/powerpoint/2010/main" val="2943393154"/>
              </p:ext>
            </p:extLst>
          </p:nvPr>
        </p:nvGraphicFramePr>
        <p:xfrm>
          <a:off x="303508" y="657226"/>
          <a:ext cx="11818004" cy="5436104"/>
        </p:xfrm>
        <a:graphic>
          <a:graphicData uri="http://schemas.openxmlformats.org/drawingml/2006/chart">
            <c:chart xmlns:c="http://schemas.openxmlformats.org/drawingml/2006/chart" xmlns:r="http://schemas.openxmlformats.org/officeDocument/2006/relationships" r:id="rId2"/>
          </a:graphicData>
        </a:graphic>
      </p:graphicFrame>
      <p:cxnSp>
        <p:nvCxnSpPr>
          <p:cNvPr id="2" name="Straight Connector 1">
            <a:extLst>
              <a:ext uri="{FF2B5EF4-FFF2-40B4-BE49-F238E27FC236}">
                <a16:creationId xmlns:a16="http://schemas.microsoft.com/office/drawing/2014/main" id="{73A282E5-B1B9-721B-BA1C-5F6DE4442CE2}"/>
              </a:ext>
            </a:extLst>
          </p:cNvPr>
          <p:cNvCxnSpPr>
            <a:cxnSpLocks/>
          </p:cNvCxnSpPr>
          <p:nvPr/>
        </p:nvCxnSpPr>
        <p:spPr>
          <a:xfrm flipV="1">
            <a:off x="5895975" y="1085850"/>
            <a:ext cx="0" cy="461010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 name="Text Box 13">
            <a:extLst>
              <a:ext uri="{FF2B5EF4-FFF2-40B4-BE49-F238E27FC236}">
                <a16:creationId xmlns:a16="http://schemas.microsoft.com/office/drawing/2014/main" id="{13FDCA97-73FA-424D-934B-CA2CDC3FF838}"/>
              </a:ext>
            </a:extLst>
          </p:cNvPr>
          <p:cNvSpPr txBox="1">
            <a:spLocks noChangeArrowheads="1"/>
          </p:cNvSpPr>
          <p:nvPr/>
        </p:nvSpPr>
        <p:spPr bwMode="auto">
          <a:xfrm>
            <a:off x="1857859" y="6223000"/>
            <a:ext cx="10334141" cy="584775"/>
          </a:xfrm>
          <a:prstGeom prst="rect">
            <a:avLst/>
          </a:prstGeom>
          <a:noFill/>
          <a:ln w="9525">
            <a:noFill/>
            <a:miter lim="800000"/>
            <a:headEnd/>
            <a:tailEnd/>
          </a:ln>
        </p:spPr>
        <p:txBody>
          <a:bodyPr wrap="square">
            <a:spAutoFit/>
          </a:bodyPr>
          <a:lstStyle/>
          <a:p>
            <a:r>
              <a:rPr lang="he-IL" sz="1600" dirty="0">
                <a:solidFill>
                  <a:srgbClr val="676767"/>
                </a:solidFill>
              </a:rPr>
              <a:t>רמת האמון שנותנים ערביי ישראל ביהודים, גבוהה משמעותית מרמת האמון של היהודים בערבים. בולט במיוחד ההבדל ברמת האמון המוחלטת ("בהחלט נותן אמון") שערבים נותנים ביהודים לעומת היהודים בערבים. גם כאן אחוז ה"לא יודע" גבוה משמעותית לעומת היהודים</a:t>
            </a:r>
            <a:endParaRPr lang="he-IL" sz="1600" i="1" dirty="0">
              <a:solidFill>
                <a:srgbClr val="676767"/>
              </a:solidFill>
            </a:endParaRPr>
          </a:p>
        </p:txBody>
      </p:sp>
      <p:sp>
        <p:nvSpPr>
          <p:cNvPr id="5" name="Rectangle: Rounded Corners 4">
            <a:extLst>
              <a:ext uri="{FF2B5EF4-FFF2-40B4-BE49-F238E27FC236}">
                <a16:creationId xmlns:a16="http://schemas.microsoft.com/office/drawing/2014/main" id="{0D043998-5E7E-AA6B-D6FB-404C01BEEBB1}"/>
              </a:ext>
            </a:extLst>
          </p:cNvPr>
          <p:cNvSpPr/>
          <p:nvPr/>
        </p:nvSpPr>
        <p:spPr>
          <a:xfrm>
            <a:off x="180975" y="2152649"/>
            <a:ext cx="1762121" cy="809625"/>
          </a:xfrm>
          <a:prstGeom prst="roundRect">
            <a:avLst/>
          </a:prstGeom>
          <a:solidFill>
            <a:srgbClr val="DC5024"/>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1600" u="sng" dirty="0"/>
              <a:t>סה"כ לא נותן אמון</a:t>
            </a:r>
          </a:p>
          <a:p>
            <a:pPr algn="ctr"/>
            <a:r>
              <a:rPr lang="he-IL" sz="1600" dirty="0"/>
              <a:t>בימין 74%</a:t>
            </a:r>
          </a:p>
          <a:p>
            <a:pPr algn="ctr"/>
            <a:r>
              <a:rPr lang="he-IL" sz="1600" dirty="0"/>
              <a:t>במרכז-שמאל 40%</a:t>
            </a:r>
          </a:p>
        </p:txBody>
      </p:sp>
      <p:sp>
        <p:nvSpPr>
          <p:cNvPr id="6" name="Rectangle: Rounded Corners 5">
            <a:extLst>
              <a:ext uri="{FF2B5EF4-FFF2-40B4-BE49-F238E27FC236}">
                <a16:creationId xmlns:a16="http://schemas.microsoft.com/office/drawing/2014/main" id="{C868CB80-6B53-37C7-689C-F9A2A7F1B6B8}"/>
              </a:ext>
            </a:extLst>
          </p:cNvPr>
          <p:cNvSpPr/>
          <p:nvPr/>
        </p:nvSpPr>
        <p:spPr>
          <a:xfrm>
            <a:off x="4631059" y="2366961"/>
            <a:ext cx="866774" cy="3810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rPr>
              <a:t>63%</a:t>
            </a:r>
          </a:p>
        </p:txBody>
      </p:sp>
      <p:sp>
        <p:nvSpPr>
          <p:cNvPr id="10" name="Rectangle: Rounded Corners 9">
            <a:extLst>
              <a:ext uri="{FF2B5EF4-FFF2-40B4-BE49-F238E27FC236}">
                <a16:creationId xmlns:a16="http://schemas.microsoft.com/office/drawing/2014/main" id="{947BF177-8473-48E7-C08A-6392B2D91303}"/>
              </a:ext>
            </a:extLst>
          </p:cNvPr>
          <p:cNvSpPr/>
          <p:nvPr/>
        </p:nvSpPr>
        <p:spPr>
          <a:xfrm>
            <a:off x="4594867" y="5072061"/>
            <a:ext cx="866774" cy="3810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rPr>
              <a:t>34%</a:t>
            </a:r>
          </a:p>
        </p:txBody>
      </p:sp>
      <p:sp>
        <p:nvSpPr>
          <p:cNvPr id="17" name="Rectangle: Rounded Corners 16">
            <a:extLst>
              <a:ext uri="{FF2B5EF4-FFF2-40B4-BE49-F238E27FC236}">
                <a16:creationId xmlns:a16="http://schemas.microsoft.com/office/drawing/2014/main" id="{CCEE1CE7-C396-D316-ACF5-DE5C33B95D9F}"/>
              </a:ext>
            </a:extLst>
          </p:cNvPr>
          <p:cNvSpPr/>
          <p:nvPr/>
        </p:nvSpPr>
        <p:spPr>
          <a:xfrm>
            <a:off x="10527034" y="2238372"/>
            <a:ext cx="866774" cy="3810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rPr>
              <a:t>29%</a:t>
            </a:r>
          </a:p>
        </p:txBody>
      </p:sp>
      <p:sp>
        <p:nvSpPr>
          <p:cNvPr id="18" name="Rectangle: Rounded Corners 17">
            <a:extLst>
              <a:ext uri="{FF2B5EF4-FFF2-40B4-BE49-F238E27FC236}">
                <a16:creationId xmlns:a16="http://schemas.microsoft.com/office/drawing/2014/main" id="{84CF6B62-F6E0-6CBB-2D05-D869A21F8B89}"/>
              </a:ext>
            </a:extLst>
          </p:cNvPr>
          <p:cNvSpPr/>
          <p:nvPr/>
        </p:nvSpPr>
        <p:spPr>
          <a:xfrm>
            <a:off x="10527034" y="5072061"/>
            <a:ext cx="866774" cy="3810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rPr>
              <a:t>50%</a:t>
            </a:r>
          </a:p>
        </p:txBody>
      </p:sp>
    </p:spTree>
    <p:extLst>
      <p:ext uri="{BB962C8B-B14F-4D97-AF65-F5344CB8AC3E}">
        <p14:creationId xmlns:p14="http://schemas.microsoft.com/office/powerpoint/2010/main" val="19775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מציין מיקום תוכן 40">
            <a:extLst>
              <a:ext uri="{FF2B5EF4-FFF2-40B4-BE49-F238E27FC236}">
                <a16:creationId xmlns:a16="http://schemas.microsoft.com/office/drawing/2014/main" id="{42D74111-1799-68AA-C469-4471E5EFCD2C}"/>
              </a:ext>
            </a:extLst>
          </p:cNvPr>
          <p:cNvSpPr>
            <a:spLocks noGrp="1"/>
          </p:cNvSpPr>
          <p:nvPr>
            <p:ph idx="1"/>
          </p:nvPr>
        </p:nvSpPr>
        <p:spPr>
          <a:xfrm>
            <a:off x="180975" y="0"/>
            <a:ext cx="12011025" cy="657225"/>
          </a:xfrm>
        </p:spPr>
        <p:txBody>
          <a:bodyPr/>
          <a:lstStyle/>
          <a:p>
            <a:pPr lvl="0" algn="r" rtl="1">
              <a:lnSpc>
                <a:spcPct val="107000"/>
              </a:lnSpc>
              <a:spcBef>
                <a:spcPts val="0"/>
              </a:spcBef>
              <a:buClr>
                <a:srgbClr val="000000"/>
              </a:buClr>
              <a:buSzPts val="1100"/>
            </a:pPr>
            <a:r>
              <a:rPr lang="he-IL" sz="2000" b="1" dirty="0">
                <a:effectLst/>
                <a:latin typeface="Arial" panose="020B0604020202020204" pitchFamily="34" charset="0"/>
                <a:ea typeface="Calibri" panose="020F0502020204030204" pitchFamily="34" charset="0"/>
                <a:cs typeface="Arial" panose="020B0604020202020204" pitchFamily="34" charset="0"/>
              </a:rPr>
              <a:t>יהודים - האם אתה נותן או לא נותן אמון ברוב הערבים אזרחי ישראל? --- לפי דמוגרפיה</a:t>
            </a:r>
          </a:p>
          <a:p>
            <a:pPr lvl="0" algn="r" rtl="1">
              <a:lnSpc>
                <a:spcPct val="107000"/>
              </a:lnSpc>
              <a:spcBef>
                <a:spcPts val="0"/>
              </a:spcBef>
              <a:buClr>
                <a:srgbClr val="000000"/>
              </a:buClr>
              <a:buSzPts val="1100"/>
            </a:pPr>
            <a:r>
              <a:rPr lang="ar-AE" sz="2000" b="1" dirty="0">
                <a:effectLst/>
                <a:latin typeface="Arial" panose="020B0604020202020204" pitchFamily="34" charset="0"/>
                <a:ea typeface="Calibri" panose="020F0502020204030204" pitchFamily="34" charset="0"/>
                <a:cs typeface="Arial" panose="020B0604020202020204" pitchFamily="34" charset="0"/>
              </a:rPr>
              <a:t>اليهود – هل تثقون أم لا بأغلبية المواطنين العرب في إسرائيل؟ --- حسب التركيبة السكانية</a:t>
            </a:r>
            <a:endParaRPr lang="he-IL" sz="20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Text Box 13">
            <a:extLst>
              <a:ext uri="{FF2B5EF4-FFF2-40B4-BE49-F238E27FC236}">
                <a16:creationId xmlns:a16="http://schemas.microsoft.com/office/drawing/2014/main" id="{13FDCA97-73FA-424D-934B-CA2CDC3FF838}"/>
              </a:ext>
            </a:extLst>
          </p:cNvPr>
          <p:cNvSpPr txBox="1">
            <a:spLocks noChangeArrowheads="1"/>
          </p:cNvSpPr>
          <p:nvPr/>
        </p:nvSpPr>
        <p:spPr bwMode="auto">
          <a:xfrm>
            <a:off x="1857859" y="6223000"/>
            <a:ext cx="10334141" cy="338554"/>
          </a:xfrm>
          <a:prstGeom prst="rect">
            <a:avLst/>
          </a:prstGeom>
          <a:noFill/>
          <a:ln w="9525">
            <a:noFill/>
            <a:miter lim="800000"/>
            <a:headEnd/>
            <a:tailEnd/>
          </a:ln>
        </p:spPr>
        <p:txBody>
          <a:bodyPr wrap="square">
            <a:spAutoFit/>
          </a:bodyPr>
          <a:lstStyle/>
          <a:p>
            <a:r>
              <a:rPr lang="he-IL" sz="1600" dirty="0">
                <a:solidFill>
                  <a:srgbClr val="676767"/>
                </a:solidFill>
              </a:rPr>
              <a:t>ככל שהגיל עולה וככל שרמת הדתיות יורדת, שיעור נותני אמון ברוב הערבים אזרחי ישראל </a:t>
            </a:r>
            <a:r>
              <a:rPr lang="he-IL" sz="1600" u="sng" dirty="0">
                <a:solidFill>
                  <a:srgbClr val="676767"/>
                </a:solidFill>
              </a:rPr>
              <a:t>עולה</a:t>
            </a:r>
            <a:r>
              <a:rPr lang="he-IL" sz="1600" dirty="0">
                <a:solidFill>
                  <a:srgbClr val="676767"/>
                </a:solidFill>
              </a:rPr>
              <a:t>. גברים נותנים אמון יותר מנשים</a:t>
            </a:r>
            <a:endParaRPr lang="he-IL" sz="1600" i="1" u="sng" dirty="0">
              <a:solidFill>
                <a:srgbClr val="676767"/>
              </a:solidFill>
            </a:endParaRPr>
          </a:p>
        </p:txBody>
      </p:sp>
      <p:graphicFrame>
        <p:nvGraphicFramePr>
          <p:cNvPr id="4" name="תרשים 5">
            <a:extLst>
              <a:ext uri="{FF2B5EF4-FFF2-40B4-BE49-F238E27FC236}">
                <a16:creationId xmlns:a16="http://schemas.microsoft.com/office/drawing/2014/main" id="{BEBBAA78-9A5B-BDA4-634E-E57297D6ACD3}"/>
              </a:ext>
            </a:extLst>
          </p:cNvPr>
          <p:cNvGraphicFramePr/>
          <p:nvPr>
            <p:extLst>
              <p:ext uri="{D42A27DB-BD31-4B8C-83A1-F6EECF244321}">
                <p14:modId xmlns:p14="http://schemas.microsoft.com/office/powerpoint/2010/main" val="910652352"/>
              </p:ext>
            </p:extLst>
          </p:nvPr>
        </p:nvGraphicFramePr>
        <p:xfrm>
          <a:off x="0" y="830424"/>
          <a:ext cx="11947420" cy="5094126"/>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3AD4073F-4ED1-F66A-7CF4-6FE8AFE45FE2}"/>
              </a:ext>
            </a:extLst>
          </p:cNvPr>
          <p:cNvSpPr/>
          <p:nvPr/>
        </p:nvSpPr>
        <p:spPr>
          <a:xfrm>
            <a:off x="3514726" y="700821"/>
            <a:ext cx="6000750" cy="33337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1" anchor="ctr"/>
          <a:lstStyle/>
          <a:p>
            <a:pPr algn="ctr"/>
            <a:r>
              <a:rPr lang="he-IL" dirty="0"/>
              <a:t>סה"כ נותן אמון</a:t>
            </a:r>
          </a:p>
        </p:txBody>
      </p:sp>
      <p:cxnSp>
        <p:nvCxnSpPr>
          <p:cNvPr id="13" name="Straight Connector 12">
            <a:extLst>
              <a:ext uri="{FF2B5EF4-FFF2-40B4-BE49-F238E27FC236}">
                <a16:creationId xmlns:a16="http://schemas.microsoft.com/office/drawing/2014/main" id="{CBFF670D-D9AF-159A-A7CB-5BCF2F9F421B}"/>
              </a:ext>
            </a:extLst>
          </p:cNvPr>
          <p:cNvCxnSpPr>
            <a:cxnSpLocks/>
          </p:cNvCxnSpPr>
          <p:nvPr/>
        </p:nvCxnSpPr>
        <p:spPr>
          <a:xfrm flipV="1">
            <a:off x="2076450" y="1310421"/>
            <a:ext cx="0" cy="42617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138F293-A63D-7AD5-6C17-DEE9352DA236}"/>
              </a:ext>
            </a:extLst>
          </p:cNvPr>
          <p:cNvCxnSpPr>
            <a:cxnSpLocks/>
          </p:cNvCxnSpPr>
          <p:nvPr/>
        </p:nvCxnSpPr>
        <p:spPr>
          <a:xfrm flipV="1">
            <a:off x="8353425" y="1329471"/>
            <a:ext cx="0" cy="42617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2013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מציין מיקום תוכן 40">
            <a:extLst>
              <a:ext uri="{FF2B5EF4-FFF2-40B4-BE49-F238E27FC236}">
                <a16:creationId xmlns:a16="http://schemas.microsoft.com/office/drawing/2014/main" id="{E7C8A956-7BDE-44F9-ACB1-E57C92DB4D77}"/>
              </a:ext>
            </a:extLst>
          </p:cNvPr>
          <p:cNvSpPr>
            <a:spLocks noGrp="1"/>
          </p:cNvSpPr>
          <p:nvPr>
            <p:ph idx="1"/>
          </p:nvPr>
        </p:nvSpPr>
        <p:spPr>
          <a:xfrm>
            <a:off x="533400" y="1"/>
            <a:ext cx="11658600" cy="476250"/>
          </a:xfrm>
        </p:spPr>
        <p:txBody>
          <a:bodyPr/>
          <a:lstStyle/>
          <a:p>
            <a:pPr lvl="0" algn="r" rtl="1">
              <a:lnSpc>
                <a:spcPct val="107000"/>
              </a:lnSpc>
              <a:spcAft>
                <a:spcPts val="800"/>
              </a:spcAft>
              <a:buClr>
                <a:srgbClr val="000000"/>
              </a:buClr>
              <a:buSzPts val="1100"/>
            </a:pPr>
            <a:r>
              <a:rPr lang="he-IL" sz="2000" b="1" dirty="0">
                <a:effectLst/>
                <a:latin typeface="Arial" panose="020B0604020202020204" pitchFamily="34" charset="0"/>
                <a:ea typeface="Calibri" panose="020F0502020204030204" pitchFamily="34" charset="0"/>
                <a:cs typeface="Arial" panose="020B0604020202020204" pitchFamily="34" charset="0"/>
              </a:rPr>
              <a:t>(יהודים בלבד) איזה מהמשפטים הבאים קרוב יותר לעמדתך? </a:t>
            </a:r>
            <a:r>
              <a:rPr lang="ar-AE" sz="2000" b="1" dirty="0">
                <a:effectLst/>
                <a:latin typeface="Arial" panose="020B0604020202020204" pitchFamily="34" charset="0"/>
                <a:ea typeface="Calibri" panose="020F0502020204030204" pitchFamily="34" charset="0"/>
                <a:cs typeface="Arial" panose="020B0604020202020204" pitchFamily="34" charset="0"/>
              </a:rPr>
              <a:t>(اليهود فقط) أي من الجمل التالية أقرب إلى موقفك؟</a:t>
            </a:r>
            <a:endParaRPr lang="he-IL" sz="2000" b="1" dirty="0">
              <a:effectLst/>
              <a:latin typeface="Arial" panose="020B0604020202020204" pitchFamily="34" charset="0"/>
              <a:ea typeface="Calibri" panose="020F0502020204030204" pitchFamily="34" charset="0"/>
              <a:cs typeface="Arial" panose="020B0604020202020204" pitchFamily="34" charset="0"/>
            </a:endParaRPr>
          </a:p>
          <a:p>
            <a:pPr lvl="0" algn="r" rtl="1">
              <a:lnSpc>
                <a:spcPct val="107000"/>
              </a:lnSpc>
              <a:spcAft>
                <a:spcPts val="800"/>
              </a:spcAft>
              <a:buClr>
                <a:srgbClr val="000000"/>
              </a:buClr>
              <a:buSzPts val="1100"/>
            </a:pP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Text Box 13">
            <a:extLst>
              <a:ext uri="{FF2B5EF4-FFF2-40B4-BE49-F238E27FC236}">
                <a16:creationId xmlns:a16="http://schemas.microsoft.com/office/drawing/2014/main" id="{8A2B7319-2225-4DFD-B187-950C89DFA83E}"/>
              </a:ext>
            </a:extLst>
          </p:cNvPr>
          <p:cNvSpPr txBox="1">
            <a:spLocks noChangeArrowheads="1"/>
          </p:cNvSpPr>
          <p:nvPr/>
        </p:nvSpPr>
        <p:spPr bwMode="auto">
          <a:xfrm>
            <a:off x="1857859" y="6223000"/>
            <a:ext cx="10334141" cy="584775"/>
          </a:xfrm>
          <a:prstGeom prst="rect">
            <a:avLst/>
          </a:prstGeom>
          <a:noFill/>
          <a:ln w="9525">
            <a:noFill/>
            <a:miter lim="800000"/>
            <a:headEnd/>
            <a:tailEnd/>
          </a:ln>
        </p:spPr>
        <p:txBody>
          <a:bodyPr wrap="square">
            <a:spAutoFit/>
          </a:bodyPr>
          <a:lstStyle/>
          <a:p>
            <a:r>
              <a:rPr lang="he-IL" sz="1600" dirty="0">
                <a:solidFill>
                  <a:srgbClr val="676767"/>
                </a:solidFill>
              </a:rPr>
              <a:t>בנושא זה, הציבור היהודי נחלק בצורה שווה בין אלה אשר בדעה שיש להשקיע את כל הנדרש בחברה הערבית לצמצום פערים (42%), לעומת אלה  אשר בדעה, שיש להשקיע פחות או כלל לא לצמצום הפערים בין יהודים לערבים אזרחי ישראל (42%)</a:t>
            </a:r>
            <a:endParaRPr lang="he-IL" sz="1600" i="1" dirty="0">
              <a:solidFill>
                <a:srgbClr val="676767"/>
              </a:solidFill>
            </a:endParaRPr>
          </a:p>
        </p:txBody>
      </p:sp>
      <p:graphicFrame>
        <p:nvGraphicFramePr>
          <p:cNvPr id="2" name="Object 2">
            <a:extLst>
              <a:ext uri="{FF2B5EF4-FFF2-40B4-BE49-F238E27FC236}">
                <a16:creationId xmlns:a16="http://schemas.microsoft.com/office/drawing/2014/main" id="{E1A77731-6204-F655-90A8-220CFE28B7A9}"/>
              </a:ext>
            </a:extLst>
          </p:cNvPr>
          <p:cNvGraphicFramePr>
            <a:graphicFrameLocks noChangeAspect="1"/>
          </p:cNvGraphicFramePr>
          <p:nvPr>
            <p:extLst>
              <p:ext uri="{D42A27DB-BD31-4B8C-83A1-F6EECF244321}">
                <p14:modId xmlns:p14="http://schemas.microsoft.com/office/powerpoint/2010/main" val="2314195493"/>
              </p:ext>
            </p:extLst>
          </p:nvPr>
        </p:nvGraphicFramePr>
        <p:xfrm>
          <a:off x="303508" y="710948"/>
          <a:ext cx="11288417" cy="5436104"/>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Rounded Corners 4">
            <a:extLst>
              <a:ext uri="{FF2B5EF4-FFF2-40B4-BE49-F238E27FC236}">
                <a16:creationId xmlns:a16="http://schemas.microsoft.com/office/drawing/2014/main" id="{8A0050FD-CC77-6DD3-B2AF-92BE47CA6E5D}"/>
              </a:ext>
            </a:extLst>
          </p:cNvPr>
          <p:cNvSpPr/>
          <p:nvPr/>
        </p:nvSpPr>
        <p:spPr>
          <a:xfrm>
            <a:off x="10229851" y="2219325"/>
            <a:ext cx="1762124" cy="6762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1600" dirty="0"/>
              <a:t>בימין 29%</a:t>
            </a:r>
          </a:p>
          <a:p>
            <a:pPr algn="ctr"/>
            <a:r>
              <a:rPr lang="he-IL" sz="1600" dirty="0"/>
              <a:t>במרכז-שמאל 68%</a:t>
            </a:r>
          </a:p>
        </p:txBody>
      </p:sp>
    </p:spTree>
    <p:extLst>
      <p:ext uri="{BB962C8B-B14F-4D97-AF65-F5344CB8AC3E}">
        <p14:creationId xmlns:p14="http://schemas.microsoft.com/office/powerpoint/2010/main" val="1644158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מציין מיקום תוכן 40">
            <a:extLst>
              <a:ext uri="{FF2B5EF4-FFF2-40B4-BE49-F238E27FC236}">
                <a16:creationId xmlns:a16="http://schemas.microsoft.com/office/drawing/2014/main" id="{42D74111-1799-68AA-C469-4471E5EFCD2C}"/>
              </a:ext>
            </a:extLst>
          </p:cNvPr>
          <p:cNvSpPr>
            <a:spLocks noGrp="1"/>
          </p:cNvSpPr>
          <p:nvPr>
            <p:ph idx="1"/>
          </p:nvPr>
        </p:nvSpPr>
        <p:spPr>
          <a:xfrm>
            <a:off x="180975" y="0"/>
            <a:ext cx="12011025" cy="657225"/>
          </a:xfrm>
        </p:spPr>
        <p:txBody>
          <a:bodyPr/>
          <a:lstStyle/>
          <a:p>
            <a:pPr lvl="0" algn="r" rtl="1">
              <a:lnSpc>
                <a:spcPct val="107000"/>
              </a:lnSpc>
              <a:spcBef>
                <a:spcPts val="0"/>
              </a:spcBef>
              <a:buClr>
                <a:srgbClr val="000000"/>
              </a:buClr>
              <a:buSzPts val="1100"/>
            </a:pPr>
            <a:r>
              <a:rPr lang="he-IL" sz="2000" b="1" dirty="0">
                <a:effectLst/>
                <a:latin typeface="Arial" panose="020B0604020202020204" pitchFamily="34" charset="0"/>
                <a:ea typeface="Calibri" panose="020F0502020204030204" pitchFamily="34" charset="0"/>
                <a:cs typeface="Arial" panose="020B0604020202020204" pitchFamily="34" charset="0"/>
              </a:rPr>
              <a:t>(יהודים בלבד) איזה מהמשפטים הבאים קרוב יותר לעמדתך? --- לפי דמוגרפיה </a:t>
            </a:r>
            <a:r>
              <a:rPr lang="ar-AE" sz="2000" b="1" dirty="0">
                <a:effectLst/>
                <a:latin typeface="Arial" panose="020B0604020202020204" pitchFamily="34" charset="0"/>
                <a:ea typeface="Calibri" panose="020F0502020204030204" pitchFamily="34" charset="0"/>
                <a:cs typeface="Arial" panose="020B0604020202020204" pitchFamily="34" charset="0"/>
              </a:rPr>
              <a:t>(اليهود فقط) أي من الجمل التالية أقرب لموقفك؟ --- حسب التركيب السكاني</a:t>
            </a:r>
            <a:endParaRPr lang="he-IL" sz="20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Text Box 13">
            <a:extLst>
              <a:ext uri="{FF2B5EF4-FFF2-40B4-BE49-F238E27FC236}">
                <a16:creationId xmlns:a16="http://schemas.microsoft.com/office/drawing/2014/main" id="{13FDCA97-73FA-424D-934B-CA2CDC3FF838}"/>
              </a:ext>
            </a:extLst>
          </p:cNvPr>
          <p:cNvSpPr txBox="1">
            <a:spLocks noChangeArrowheads="1"/>
          </p:cNvSpPr>
          <p:nvPr/>
        </p:nvSpPr>
        <p:spPr bwMode="auto">
          <a:xfrm>
            <a:off x="1857859" y="6223000"/>
            <a:ext cx="10334141" cy="584775"/>
          </a:xfrm>
          <a:prstGeom prst="rect">
            <a:avLst/>
          </a:prstGeom>
          <a:noFill/>
          <a:ln w="9525">
            <a:noFill/>
            <a:miter lim="800000"/>
            <a:headEnd/>
            <a:tailEnd/>
          </a:ln>
        </p:spPr>
        <p:txBody>
          <a:bodyPr wrap="square">
            <a:spAutoFit/>
          </a:bodyPr>
          <a:lstStyle/>
          <a:p>
            <a:r>
              <a:rPr lang="he-IL" sz="1600" dirty="0">
                <a:solidFill>
                  <a:srgbClr val="676767"/>
                </a:solidFill>
              </a:rPr>
              <a:t>גם בנושא זה הצעירים במיעוט וככל שעולה הגיל עולה גם ההסכמה עם הצורך בצמצום פערים. ככל שרמת הדתיות </a:t>
            </a:r>
            <a:r>
              <a:rPr lang="he-IL" sz="1600" u="sng" dirty="0">
                <a:solidFill>
                  <a:srgbClr val="676767"/>
                </a:solidFill>
              </a:rPr>
              <a:t>יורדת</a:t>
            </a:r>
            <a:r>
              <a:rPr lang="he-IL" sz="1600" dirty="0">
                <a:solidFill>
                  <a:srgbClr val="676767"/>
                </a:solidFill>
              </a:rPr>
              <a:t>, שיעור הסבורים שהמדינה צריכה להשקיע את כל הנדרש בחברה הערבית </a:t>
            </a:r>
            <a:r>
              <a:rPr lang="he-IL" sz="1600" u="sng" dirty="0">
                <a:solidFill>
                  <a:srgbClr val="676767"/>
                </a:solidFill>
              </a:rPr>
              <a:t>עולה</a:t>
            </a:r>
            <a:r>
              <a:rPr lang="he-IL" sz="1600" dirty="0">
                <a:solidFill>
                  <a:srgbClr val="676767"/>
                </a:solidFill>
              </a:rPr>
              <a:t>. גברים סבורים כך יותר מנשים</a:t>
            </a:r>
            <a:endParaRPr lang="he-IL" sz="1600" i="1" u="sng" dirty="0">
              <a:solidFill>
                <a:srgbClr val="676767"/>
              </a:solidFill>
            </a:endParaRPr>
          </a:p>
        </p:txBody>
      </p:sp>
      <p:graphicFrame>
        <p:nvGraphicFramePr>
          <p:cNvPr id="4" name="תרשים 5">
            <a:extLst>
              <a:ext uri="{FF2B5EF4-FFF2-40B4-BE49-F238E27FC236}">
                <a16:creationId xmlns:a16="http://schemas.microsoft.com/office/drawing/2014/main" id="{BEBBAA78-9A5B-BDA4-634E-E57297D6ACD3}"/>
              </a:ext>
            </a:extLst>
          </p:cNvPr>
          <p:cNvGraphicFramePr/>
          <p:nvPr>
            <p:extLst>
              <p:ext uri="{D42A27DB-BD31-4B8C-83A1-F6EECF244321}">
                <p14:modId xmlns:p14="http://schemas.microsoft.com/office/powerpoint/2010/main" val="70330292"/>
              </p:ext>
            </p:extLst>
          </p:nvPr>
        </p:nvGraphicFramePr>
        <p:xfrm>
          <a:off x="0" y="830424"/>
          <a:ext cx="11947420" cy="5094126"/>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3AD4073F-4ED1-F66A-7CF4-6FE8AFE45FE2}"/>
              </a:ext>
            </a:extLst>
          </p:cNvPr>
          <p:cNvSpPr/>
          <p:nvPr/>
        </p:nvSpPr>
        <p:spPr>
          <a:xfrm>
            <a:off x="1336471" y="570646"/>
            <a:ext cx="5867401" cy="6096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1" anchor="ctr"/>
          <a:lstStyle/>
          <a:p>
            <a:pPr algn="ctr"/>
            <a:r>
              <a:rPr lang="he-IL" dirty="0"/>
              <a:t>משיבי: המדינה צריכה להשקיע את כל הנדרש בחברה הערבית בישראל </a:t>
            </a:r>
            <a:r>
              <a:rPr lang="he-IL" dirty="0" err="1"/>
              <a:t>לצימצום</a:t>
            </a:r>
            <a:r>
              <a:rPr lang="he-IL" dirty="0"/>
              <a:t> הפערים בין היהודים לאזרחי ישראל הערבים</a:t>
            </a:r>
          </a:p>
        </p:txBody>
      </p:sp>
      <p:cxnSp>
        <p:nvCxnSpPr>
          <p:cNvPr id="13" name="Straight Connector 12">
            <a:extLst>
              <a:ext uri="{FF2B5EF4-FFF2-40B4-BE49-F238E27FC236}">
                <a16:creationId xmlns:a16="http://schemas.microsoft.com/office/drawing/2014/main" id="{CBFF670D-D9AF-159A-A7CB-5BCF2F9F421B}"/>
              </a:ext>
            </a:extLst>
          </p:cNvPr>
          <p:cNvCxnSpPr>
            <a:cxnSpLocks/>
          </p:cNvCxnSpPr>
          <p:nvPr/>
        </p:nvCxnSpPr>
        <p:spPr>
          <a:xfrm flipV="1">
            <a:off x="2076450" y="1310421"/>
            <a:ext cx="0" cy="42617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138F293-A63D-7AD5-6C17-DEE9352DA236}"/>
              </a:ext>
            </a:extLst>
          </p:cNvPr>
          <p:cNvCxnSpPr>
            <a:cxnSpLocks/>
          </p:cNvCxnSpPr>
          <p:nvPr/>
        </p:nvCxnSpPr>
        <p:spPr>
          <a:xfrm flipV="1">
            <a:off x="8353425" y="1329471"/>
            <a:ext cx="0" cy="42617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2607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ערכת נושא Office">
  <a:themeElements>
    <a:clrScheme name="Midgam">
      <a:dk1>
        <a:sysClr val="windowText" lastClr="000000"/>
      </a:dk1>
      <a:lt1>
        <a:sysClr val="window" lastClr="FFFFFF"/>
      </a:lt1>
      <a:dk2>
        <a:srgbClr val="000000"/>
      </a:dk2>
      <a:lt2>
        <a:srgbClr val="E7E6E6"/>
      </a:lt2>
      <a:accent1>
        <a:srgbClr val="266192"/>
      </a:accent1>
      <a:accent2>
        <a:srgbClr val="24729B"/>
      </a:accent2>
      <a:accent3>
        <a:srgbClr val="2382A4"/>
      </a:accent3>
      <a:accent4>
        <a:srgbClr val="2193AD"/>
      </a:accent4>
      <a:accent5>
        <a:srgbClr val="1FA4B6"/>
      </a:accent5>
      <a:accent6>
        <a:srgbClr val="1DB5BF"/>
      </a:accent6>
      <a:hlink>
        <a:srgbClr val="1DC5C8"/>
      </a:hlink>
      <a:folHlink>
        <a:srgbClr val="1AD6D1"/>
      </a:folHlink>
    </a:clrScheme>
    <a:fontScheme name="Assistant">
      <a:majorFont>
        <a:latin typeface="Assistant"/>
        <a:ea typeface=""/>
        <a:cs typeface="Assistant"/>
      </a:majorFont>
      <a:minorFont>
        <a:latin typeface="Assistant"/>
        <a:ea typeface=""/>
        <a:cs typeface="Assistan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24564</TotalTime>
  <Words>2142</Words>
  <Application>Microsoft Office PowerPoint</Application>
  <PresentationFormat>מסך רחב</PresentationFormat>
  <Paragraphs>174</Paragraphs>
  <Slides>34</Slides>
  <Notes>0</Notes>
  <HiddenSlides>14</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34</vt:i4>
      </vt:variant>
    </vt:vector>
  </HeadingPairs>
  <TitlesOfParts>
    <vt:vector size="40" baseType="lpstr">
      <vt:lpstr>Times New Roman</vt:lpstr>
      <vt:lpstr>Assistant</vt:lpstr>
      <vt:lpstr>Calibri</vt:lpstr>
      <vt:lpstr>Arial</vt:lpstr>
      <vt:lpstr>Assistant Light</vt:lpstr>
      <vt:lpstr>ערכת נושא Office</vt:lpstr>
      <vt:lpstr>סקר עמדות בנושא יחסי יהודים ערבים וקידום חברה משותפת בצל המשבר استطلاع مواقف حول العلاقات اليهودية العربية وتعزيز المجتمع المشترك في ظل الأزمة</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סיכום הממצאים تلخيص النتائج </vt:lpstr>
      <vt:lpstr>מצגת של PowerPoint‏</vt:lpstr>
      <vt:lpstr>מצגת של PowerPoint‏</vt:lpstr>
      <vt:lpstr>תודה.</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מודל  מעמד  המותג</dc:title>
  <dc:creator>sigalit shamir</dc:creator>
  <cp:lastModifiedBy>Ola</cp:lastModifiedBy>
  <cp:revision>589</cp:revision>
  <dcterms:created xsi:type="dcterms:W3CDTF">2021-04-27T14:47:57Z</dcterms:created>
  <dcterms:modified xsi:type="dcterms:W3CDTF">2024-01-09T09:47:08Z</dcterms:modified>
</cp:coreProperties>
</file>